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</p:sldIdLst>
  <p:sldSz cx="18288000" cy="10287000"/>
  <p:notesSz cx="6858000" cy="9144000"/>
  <p:embeddedFontLst>
    <p:embeddedFont>
      <p:font typeface="Abril Fatface" panose="02000503000000020003" pitchFamily="2" charset="-94"/>
      <p:regular r:id="rId64"/>
    </p:embeddedFont>
    <p:embeddedFont>
      <p:font typeface="Arimo" panose="020B0604020202020204" charset="0"/>
      <p:regular r:id="rId65"/>
    </p:embeddedFont>
    <p:embeddedFont>
      <p:font typeface="Arimo Bold" panose="020B0604020202020204" charset="0"/>
      <p:regular r:id="rId66"/>
      <p:bold r:id="rId67"/>
    </p:embeddedFont>
    <p:embeddedFont>
      <p:font typeface="Codec Pro ExtraBold" panose="020B0604020202020204" charset="0"/>
      <p:regular r:id="rId68"/>
      <p:bold r:id="rId69"/>
    </p:embeddedFont>
    <p:embeddedFont>
      <p:font typeface="DejaVu Serif" panose="020B0604020202020204" charset="0"/>
      <p:regular r:id="rId70"/>
    </p:embeddedFont>
    <p:embeddedFont>
      <p:font typeface="DejaVu Serif Bold" panose="020B0604020202020204" charset="0"/>
      <p:regular r:id="rId71"/>
      <p:bold r:id="rId72"/>
    </p:embeddedFont>
    <p:embeddedFont>
      <p:font typeface="Open Sauce" panose="020B0604020202020204" charset="-94"/>
      <p:regular r:id="rId73"/>
    </p:embeddedFont>
    <p:embeddedFont>
      <p:font typeface="Open Sauce Bold" panose="020B0604020202020204" charset="-94"/>
      <p:regular r:id="rId74"/>
      <p:bold r:id="rId75"/>
    </p:embeddedFont>
    <p:embeddedFont>
      <p:font typeface="Open Sauce Italics" panose="020B0604020202020204" charset="-94"/>
      <p:regular r:id="rId76"/>
      <p:italic r:id="rId77"/>
    </p:embeddedFont>
    <p:embeddedFont>
      <p:font typeface="TT Rounds Condensed" panose="020B0604020202020204" charset="-94"/>
      <p:regular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582" autoAdjust="0"/>
  </p:normalViewPr>
  <p:slideViewPr>
    <p:cSldViewPr>
      <p:cViewPr varScale="1">
        <p:scale>
          <a:sx n="51" d="100"/>
          <a:sy n="51" d="100"/>
        </p:scale>
        <p:origin x="98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3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56.svg"/><Relationship Id="rId7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47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56.svg"/><Relationship Id="rId7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47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sv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40.svg"/><Relationship Id="rId10" Type="http://schemas.openxmlformats.org/officeDocument/2006/relationships/image" Target="../media/image51.jpeg"/><Relationship Id="rId4" Type="http://schemas.openxmlformats.org/officeDocument/2006/relationships/image" Target="../media/image39.png"/><Relationship Id="rId9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10.svg"/><Relationship Id="rId7" Type="http://schemas.openxmlformats.org/officeDocument/2006/relationships/image" Target="../media/image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eg"/><Relationship Id="rId5" Type="http://schemas.openxmlformats.org/officeDocument/2006/relationships/image" Target="../media/image78.svg"/><Relationship Id="rId10" Type="http://schemas.openxmlformats.org/officeDocument/2006/relationships/image" Target="../media/image83.sv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20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2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9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0.sv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20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43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0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0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89.png"/><Relationship Id="rId7" Type="http://schemas.openxmlformats.org/officeDocument/2006/relationships/image" Target="../media/image10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0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89.png"/><Relationship Id="rId7" Type="http://schemas.openxmlformats.org/officeDocument/2006/relationships/image" Target="../media/image10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0.svg"/><Relationship Id="rId9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0.svg"/><Relationship Id="rId7" Type="http://schemas.openxmlformats.org/officeDocument/2006/relationships/image" Target="../media/image109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20.svg"/><Relationship Id="rId7" Type="http://schemas.openxmlformats.org/officeDocument/2006/relationships/image" Target="../media/image11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svg"/><Relationship Id="rId4" Type="http://schemas.openxmlformats.org/officeDocument/2006/relationships/image" Target="../media/image111.png"/><Relationship Id="rId9" Type="http://schemas.openxmlformats.org/officeDocument/2006/relationships/image" Target="../media/image1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0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3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svg"/><Relationship Id="rId3" Type="http://schemas.openxmlformats.org/officeDocument/2006/relationships/image" Target="../media/image137.jpeg"/><Relationship Id="rId7" Type="http://schemas.openxmlformats.org/officeDocument/2006/relationships/image" Target="../media/image139.svg"/><Relationship Id="rId12" Type="http://schemas.openxmlformats.org/officeDocument/2006/relationships/image" Target="../media/image1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3.svg"/><Relationship Id="rId5" Type="http://schemas.openxmlformats.org/officeDocument/2006/relationships/image" Target="../media/image56.svg"/><Relationship Id="rId10" Type="http://schemas.openxmlformats.org/officeDocument/2006/relationships/image" Target="../media/image142.png"/><Relationship Id="rId4" Type="http://schemas.openxmlformats.org/officeDocument/2006/relationships/image" Target="../media/image55.png"/><Relationship Id="rId9" Type="http://schemas.openxmlformats.org/officeDocument/2006/relationships/image" Target="../media/image141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72625" y="-207071"/>
            <a:ext cx="7482740" cy="11299900"/>
            <a:chOff x="0" y="0"/>
            <a:chExt cx="1970763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0763" cy="2976105"/>
            </a:xfrm>
            <a:custGeom>
              <a:avLst/>
              <a:gdLst/>
              <a:ahLst/>
              <a:cxnLst/>
              <a:rect l="l" t="t" r="r" b="b"/>
              <a:pathLst>
                <a:path w="1970763" h="2976105">
                  <a:moveTo>
                    <a:pt x="0" y="0"/>
                  </a:moveTo>
                  <a:lnTo>
                    <a:pt x="1970763" y="0"/>
                  </a:lnTo>
                  <a:lnTo>
                    <a:pt x="1970763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970763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10342997" y="551972"/>
            <a:ext cx="6887728" cy="9032843"/>
          </a:xfrm>
          <a:custGeom>
            <a:avLst/>
            <a:gdLst/>
            <a:ahLst/>
            <a:cxnLst/>
            <a:rect l="l" t="t" r="r" b="b"/>
            <a:pathLst>
              <a:path w="6887728" h="9032843">
                <a:moveTo>
                  <a:pt x="0" y="0"/>
                </a:moveTo>
                <a:lnTo>
                  <a:pt x="6887728" y="0"/>
                </a:lnTo>
                <a:lnTo>
                  <a:pt x="6887728" y="9032842"/>
                </a:lnTo>
                <a:lnTo>
                  <a:pt x="0" y="9032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8222" r="-44922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7" name="Group 7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7773" y="3406380"/>
            <a:ext cx="142919" cy="3576238"/>
            <a:chOff x="0" y="0"/>
            <a:chExt cx="34113" cy="8535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113" cy="853598"/>
            </a:xfrm>
            <a:custGeom>
              <a:avLst/>
              <a:gdLst/>
              <a:ahLst/>
              <a:cxnLst/>
              <a:rect l="l" t="t" r="r" b="b"/>
              <a:pathLst>
                <a:path w="34113" h="853598">
                  <a:moveTo>
                    <a:pt x="0" y="0"/>
                  </a:moveTo>
                  <a:lnTo>
                    <a:pt x="34113" y="0"/>
                  </a:lnTo>
                  <a:lnTo>
                    <a:pt x="34113" y="853598"/>
                  </a:lnTo>
                  <a:lnTo>
                    <a:pt x="0" y="8535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4113" cy="8726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987650" y="2638768"/>
            <a:ext cx="3459096" cy="767612"/>
            <a:chOff x="0" y="0"/>
            <a:chExt cx="825638" cy="183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5638" cy="183218"/>
            </a:xfrm>
            <a:custGeom>
              <a:avLst/>
              <a:gdLst/>
              <a:ahLst/>
              <a:cxnLst/>
              <a:rect l="l" t="t" r="r" b="b"/>
              <a:pathLst>
                <a:path w="825638" h="183218">
                  <a:moveTo>
                    <a:pt x="40286" y="0"/>
                  </a:moveTo>
                  <a:lnTo>
                    <a:pt x="785351" y="0"/>
                  </a:lnTo>
                  <a:cubicBezTo>
                    <a:pt x="807601" y="0"/>
                    <a:pt x="825638" y="18037"/>
                    <a:pt x="825638" y="40286"/>
                  </a:cubicBezTo>
                  <a:lnTo>
                    <a:pt x="825638" y="142932"/>
                  </a:lnTo>
                  <a:cubicBezTo>
                    <a:pt x="825638" y="165181"/>
                    <a:pt x="807601" y="183218"/>
                    <a:pt x="785351" y="183218"/>
                  </a:cubicBezTo>
                  <a:lnTo>
                    <a:pt x="40286" y="183218"/>
                  </a:lnTo>
                  <a:cubicBezTo>
                    <a:pt x="18037" y="183218"/>
                    <a:pt x="0" y="165181"/>
                    <a:pt x="0" y="142932"/>
                  </a:cubicBezTo>
                  <a:lnTo>
                    <a:pt x="0" y="40286"/>
                  </a:lnTo>
                  <a:cubicBezTo>
                    <a:pt x="0" y="18037"/>
                    <a:pt x="18037" y="0"/>
                    <a:pt x="40286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825638" cy="211793"/>
            </a:xfrm>
            <a:prstGeom prst="rect">
              <a:avLst/>
            </a:prstGeom>
          </p:spPr>
          <p:txBody>
            <a:bodyPr lIns="56055" tIns="56055" rIns="56055" bIns="56055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dirty="0">
                  <a:solidFill>
                    <a:srgbClr val="FFFFFF"/>
                  </a:solidFill>
                  <a:latin typeface="Open Sauce Bold"/>
                </a:rPr>
                <a:t>FENS401 PROJECT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7" name="Group 17"/>
          <p:cNvGrpSpPr/>
          <p:nvPr/>
        </p:nvGrpSpPr>
        <p:grpSpPr>
          <a:xfrm>
            <a:off x="16437105" y="8187406"/>
            <a:ext cx="1644390" cy="1644383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1451" t="-4543" r="-25146" b="-8858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987700" y="157375"/>
            <a:ext cx="1729548" cy="1742651"/>
          </a:xfrm>
          <a:custGeom>
            <a:avLst/>
            <a:gdLst/>
            <a:ahLst/>
            <a:cxnLst/>
            <a:rect l="l" t="t" r="r" b="b"/>
            <a:pathLst>
              <a:path w="1729548" h="1742651">
                <a:moveTo>
                  <a:pt x="0" y="0"/>
                </a:moveTo>
                <a:lnTo>
                  <a:pt x="1729549" y="0"/>
                </a:lnTo>
                <a:lnTo>
                  <a:pt x="1729549" y="1742650"/>
                </a:lnTo>
                <a:lnTo>
                  <a:pt x="0" y="17426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0" name="TextBox 20"/>
          <p:cNvSpPr txBox="1"/>
          <p:nvPr/>
        </p:nvSpPr>
        <p:spPr>
          <a:xfrm>
            <a:off x="3226891" y="6003990"/>
            <a:ext cx="4439710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5"/>
              </a:lnSpc>
            </a:pPr>
            <a:r>
              <a:rPr lang="en-US" sz="2889" spc="144" dirty="0">
                <a:solidFill>
                  <a:srgbClr val="397D5A"/>
                </a:solidFill>
                <a:latin typeface="Open Sauce"/>
              </a:rPr>
              <a:t>Drive to Green Future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87700" y="3603931"/>
            <a:ext cx="7387310" cy="246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969"/>
              </a:lnSpc>
            </a:pPr>
            <a:r>
              <a:rPr lang="en-US" sz="15014" dirty="0" err="1">
                <a:solidFill>
                  <a:srgbClr val="1C5739"/>
                </a:solidFill>
                <a:latin typeface="Open Sauce Bold"/>
              </a:rPr>
              <a:t>FuturIst</a:t>
            </a:r>
            <a:endParaRPr lang="en-US" sz="15014" dirty="0">
              <a:solidFill>
                <a:srgbClr val="1C5739"/>
              </a:solidFill>
              <a:latin typeface="Open Sauce Bold"/>
            </a:endParaRPr>
          </a:p>
        </p:txBody>
      </p:sp>
      <p:sp>
        <p:nvSpPr>
          <p:cNvPr id="22" name="AutoShape 22"/>
          <p:cNvSpPr/>
          <p:nvPr/>
        </p:nvSpPr>
        <p:spPr>
          <a:xfrm flipV="1">
            <a:off x="1987700" y="5939329"/>
            <a:ext cx="7156350" cy="19050"/>
          </a:xfrm>
          <a:prstGeom prst="line">
            <a:avLst/>
          </a:prstGeom>
          <a:ln w="38100" cap="flat">
            <a:solidFill>
              <a:srgbClr val="397D5A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tr-TR"/>
          </a:p>
        </p:txBody>
      </p:sp>
      <p:sp>
        <p:nvSpPr>
          <p:cNvPr id="23" name="Freeform 23"/>
          <p:cNvSpPr/>
          <p:nvPr/>
        </p:nvSpPr>
        <p:spPr>
          <a:xfrm>
            <a:off x="-2777871" y="796798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4" name="TextBox 24"/>
          <p:cNvSpPr txBox="1"/>
          <p:nvPr/>
        </p:nvSpPr>
        <p:spPr>
          <a:xfrm>
            <a:off x="3717198" y="513872"/>
            <a:ext cx="3459096" cy="727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2109" spc="105" dirty="0">
                <a:solidFill>
                  <a:srgbClr val="1C5739"/>
                </a:solidFill>
                <a:latin typeface="Open Sauce"/>
              </a:rPr>
              <a:t>Faculty of Engineering and Natural Science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87650" y="6804407"/>
            <a:ext cx="7999050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100" dirty="0">
                <a:solidFill>
                  <a:srgbClr val="1C5739"/>
                </a:solidFill>
                <a:latin typeface="Open Sauce"/>
              </a:rPr>
              <a:t>20181701040 - </a:t>
            </a:r>
            <a:r>
              <a:rPr lang="en-US" sz="2000" spc="100" dirty="0" err="1">
                <a:solidFill>
                  <a:srgbClr val="1C5739"/>
                </a:solidFill>
                <a:latin typeface="Open Sauce"/>
              </a:rPr>
              <a:t>Buket</a:t>
            </a:r>
            <a:r>
              <a:rPr lang="en-US" sz="2000" spc="100" dirty="0">
                <a:solidFill>
                  <a:srgbClr val="1C5739"/>
                </a:solidFill>
                <a:latin typeface="Open Sauce"/>
              </a:rPr>
              <a:t> </a:t>
            </a:r>
            <a:r>
              <a:rPr lang="en-US" sz="2000" spc="100" dirty="0" err="1">
                <a:solidFill>
                  <a:srgbClr val="1C5739"/>
                </a:solidFill>
                <a:latin typeface="Open Sauce"/>
              </a:rPr>
              <a:t>Nalbantoğlu</a:t>
            </a:r>
            <a:endParaRPr lang="en-US" sz="2000" spc="100" dirty="0">
              <a:solidFill>
                <a:srgbClr val="1C5739"/>
              </a:solidFill>
              <a:latin typeface="Open Sauce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100" dirty="0">
                <a:solidFill>
                  <a:srgbClr val="1C5739"/>
                </a:solidFill>
                <a:latin typeface="Open Sauce"/>
              </a:rPr>
              <a:t>20181704073 - Eda </a:t>
            </a:r>
            <a:r>
              <a:rPr lang="en-US" sz="2000" spc="100" dirty="0" err="1">
                <a:solidFill>
                  <a:srgbClr val="1C5739"/>
                </a:solidFill>
                <a:latin typeface="Open Sauce"/>
              </a:rPr>
              <a:t>Ezgi</a:t>
            </a:r>
            <a:r>
              <a:rPr lang="en-US" sz="2000" spc="100" dirty="0">
                <a:solidFill>
                  <a:srgbClr val="1C5739"/>
                </a:solidFill>
                <a:latin typeface="Open Sauce"/>
              </a:rPr>
              <a:t> </a:t>
            </a:r>
            <a:r>
              <a:rPr lang="en-US" sz="2000" spc="100" dirty="0" err="1">
                <a:solidFill>
                  <a:srgbClr val="1C5739"/>
                </a:solidFill>
                <a:latin typeface="Open Sauce"/>
              </a:rPr>
              <a:t>Koçan</a:t>
            </a:r>
            <a:endParaRPr lang="en-US" sz="2000" spc="100" dirty="0">
              <a:solidFill>
                <a:srgbClr val="1C5739"/>
              </a:solidFill>
              <a:latin typeface="Open Sauce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100" dirty="0">
                <a:solidFill>
                  <a:srgbClr val="1C5739"/>
                </a:solidFill>
                <a:latin typeface="Open Sauce"/>
              </a:rPr>
              <a:t>20191704006 - Salih Aladdin </a:t>
            </a:r>
            <a:r>
              <a:rPr lang="en-US" sz="2000" spc="100" dirty="0" err="1">
                <a:solidFill>
                  <a:srgbClr val="1C5739"/>
                </a:solidFill>
                <a:latin typeface="Open Sauce"/>
              </a:rPr>
              <a:t>Sarıhan</a:t>
            </a:r>
            <a:endParaRPr lang="en-US" sz="2000" spc="100" dirty="0">
              <a:solidFill>
                <a:srgbClr val="1C5739"/>
              </a:solidFill>
              <a:latin typeface="Open Sauce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100" dirty="0">
                <a:solidFill>
                  <a:srgbClr val="1C5739"/>
                </a:solidFill>
                <a:latin typeface="Open Sauce"/>
              </a:rPr>
              <a:t>20191704009 - </a:t>
            </a:r>
            <a:r>
              <a:rPr lang="en-US" sz="2000" spc="100" dirty="0" err="1">
                <a:solidFill>
                  <a:srgbClr val="1C5739"/>
                </a:solidFill>
                <a:latin typeface="Open Sauce"/>
              </a:rPr>
              <a:t>Berke</a:t>
            </a:r>
            <a:r>
              <a:rPr lang="en-US" sz="2000" spc="100" dirty="0">
                <a:solidFill>
                  <a:srgbClr val="1C5739"/>
                </a:solidFill>
                <a:latin typeface="Open Sauce"/>
              </a:rPr>
              <a:t> </a:t>
            </a:r>
            <a:r>
              <a:rPr lang="en-US" sz="2000" spc="100" dirty="0" err="1">
                <a:solidFill>
                  <a:srgbClr val="1C5739"/>
                </a:solidFill>
                <a:latin typeface="Open Sauce"/>
              </a:rPr>
              <a:t>Turan</a:t>
            </a:r>
            <a:r>
              <a:rPr lang="en-US" sz="2000" spc="100" dirty="0">
                <a:solidFill>
                  <a:srgbClr val="1C5739"/>
                </a:solidFill>
                <a:latin typeface="Open Sauce"/>
              </a:rPr>
              <a:t> 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100" dirty="0">
                <a:solidFill>
                  <a:srgbClr val="1C5739"/>
                </a:solidFill>
                <a:latin typeface="Open Sauce"/>
              </a:rPr>
              <a:t>20191704010 - Dilan </a:t>
            </a:r>
            <a:r>
              <a:rPr lang="en-US" sz="2000" spc="100" dirty="0" err="1">
                <a:solidFill>
                  <a:srgbClr val="1C5739"/>
                </a:solidFill>
                <a:latin typeface="Open Sauce"/>
              </a:rPr>
              <a:t>Demirörs</a:t>
            </a:r>
            <a:endParaRPr lang="en-US" sz="2000" spc="100" dirty="0">
              <a:solidFill>
                <a:srgbClr val="1C5739"/>
              </a:solidFill>
              <a:latin typeface="Open Sauce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100" dirty="0">
                <a:solidFill>
                  <a:srgbClr val="1C5739"/>
                </a:solidFill>
                <a:latin typeface="Open Sauce"/>
              </a:rPr>
              <a:t>20191701011 - </a:t>
            </a:r>
            <a:r>
              <a:rPr lang="en-US" sz="2000" spc="100" dirty="0" err="1">
                <a:solidFill>
                  <a:srgbClr val="1C5739"/>
                </a:solidFill>
                <a:latin typeface="Open Sauce"/>
              </a:rPr>
              <a:t>Kazım</a:t>
            </a:r>
            <a:r>
              <a:rPr lang="en-US" sz="2000" spc="100" dirty="0">
                <a:solidFill>
                  <a:srgbClr val="1C5739"/>
                </a:solidFill>
                <a:latin typeface="Open Sauce"/>
              </a:rPr>
              <a:t> Emre </a:t>
            </a:r>
            <a:r>
              <a:rPr lang="en-US" sz="2000" spc="100" dirty="0" err="1">
                <a:solidFill>
                  <a:srgbClr val="1C5739"/>
                </a:solidFill>
                <a:latin typeface="Open Sauce"/>
              </a:rPr>
              <a:t>Yılmazcan</a:t>
            </a:r>
            <a:endParaRPr lang="en-US" sz="2000" spc="100" dirty="0">
              <a:solidFill>
                <a:srgbClr val="1C5739"/>
              </a:solidFill>
              <a:latin typeface="Open Sauce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100" dirty="0">
                <a:solidFill>
                  <a:srgbClr val="1C5739"/>
                </a:solidFill>
                <a:latin typeface="Open Sauce"/>
              </a:rPr>
              <a:t>20191701013 - </a:t>
            </a:r>
            <a:r>
              <a:rPr lang="en-US" sz="2000" spc="100" dirty="0" err="1">
                <a:solidFill>
                  <a:srgbClr val="1C5739"/>
                </a:solidFill>
                <a:latin typeface="Open Sauce"/>
              </a:rPr>
              <a:t>Aleyna</a:t>
            </a:r>
            <a:r>
              <a:rPr lang="en-US" sz="2000" spc="100" dirty="0">
                <a:solidFill>
                  <a:srgbClr val="1C5739"/>
                </a:solidFill>
                <a:latin typeface="Open Sauce"/>
              </a:rPr>
              <a:t> </a:t>
            </a:r>
            <a:r>
              <a:rPr lang="en-US" sz="2000" spc="100" dirty="0" err="1">
                <a:solidFill>
                  <a:srgbClr val="1C5739"/>
                </a:solidFill>
                <a:latin typeface="Open Sauce"/>
              </a:rPr>
              <a:t>Söylemez</a:t>
            </a:r>
            <a:endParaRPr lang="en-US" sz="2000" spc="100" dirty="0">
              <a:solidFill>
                <a:srgbClr val="1C5739"/>
              </a:solidFill>
              <a:latin typeface="Open Sauc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21475" y="1028700"/>
            <a:ext cx="5737825" cy="7955389"/>
          </a:xfrm>
          <a:custGeom>
            <a:avLst/>
            <a:gdLst/>
            <a:ahLst/>
            <a:cxnLst/>
            <a:rect l="l" t="t" r="r" b="b"/>
            <a:pathLst>
              <a:path w="5737825" h="7955389">
                <a:moveTo>
                  <a:pt x="0" y="0"/>
                </a:moveTo>
                <a:lnTo>
                  <a:pt x="5737825" y="0"/>
                </a:lnTo>
                <a:lnTo>
                  <a:pt x="5737825" y="7955389"/>
                </a:lnTo>
                <a:lnTo>
                  <a:pt x="0" y="7955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504950" y="2444604"/>
            <a:ext cx="9654053" cy="90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6999" spc="-573">
                <a:solidFill>
                  <a:srgbClr val="FDFBFB"/>
                </a:solidFill>
                <a:latin typeface="Open Sauce Bold"/>
              </a:rPr>
              <a:t>Novelty of the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04950" y="4307323"/>
            <a:ext cx="9654053" cy="34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-51" dirty="0">
                <a:solidFill>
                  <a:srgbClr val="FDFBFB"/>
                </a:solidFill>
                <a:latin typeface="Open Sauce"/>
              </a:rPr>
              <a:t>Our project introduces solar-powered Metrobuses on the </a:t>
            </a:r>
            <a:r>
              <a:rPr lang="en-US" sz="3999" spc="-51" dirty="0" err="1">
                <a:solidFill>
                  <a:srgbClr val="FDFBFB"/>
                </a:solidFill>
                <a:latin typeface="Open Sauce"/>
              </a:rPr>
              <a:t>Söğütlüçeşme-Pendik</a:t>
            </a:r>
            <a:r>
              <a:rPr lang="en-US" sz="3999" spc="-51" dirty="0">
                <a:solidFill>
                  <a:srgbClr val="FDFBFB"/>
                </a:solidFill>
                <a:latin typeface="Open Sauce"/>
              </a:rPr>
              <a:t> route, strategically chosen for high population densities and transportation issues.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-202405" y="0"/>
            <a:ext cx="18288000" cy="10269731"/>
          </a:xfrm>
          <a:custGeom>
            <a:avLst/>
            <a:gdLst/>
            <a:ahLst/>
            <a:cxnLst/>
            <a:rect l="l" t="t" r="r" b="b"/>
            <a:pathLst>
              <a:path w="18288000" h="10269731">
                <a:moveTo>
                  <a:pt x="0" y="0"/>
                </a:moveTo>
                <a:lnTo>
                  <a:pt x="18288000" y="0"/>
                </a:lnTo>
                <a:lnTo>
                  <a:pt x="18288000" y="10269731"/>
                </a:lnTo>
                <a:lnTo>
                  <a:pt x="0" y="10269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4000"/>
            </a:blip>
            <a:stretch>
              <a:fillRect l="-9241" t="-18681" r="-9241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5" name="Group 5"/>
          <p:cNvGrpSpPr/>
          <p:nvPr/>
        </p:nvGrpSpPr>
        <p:grpSpPr>
          <a:xfrm>
            <a:off x="-202405" y="3372748"/>
            <a:ext cx="18692809" cy="3372748"/>
            <a:chOff x="0" y="0"/>
            <a:chExt cx="4923209" cy="8882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23209" cy="888296"/>
            </a:xfrm>
            <a:custGeom>
              <a:avLst/>
              <a:gdLst/>
              <a:ahLst/>
              <a:cxnLst/>
              <a:rect l="l" t="t" r="r" b="b"/>
              <a:pathLst>
                <a:path w="4923209" h="888296">
                  <a:moveTo>
                    <a:pt x="0" y="0"/>
                  </a:moveTo>
                  <a:lnTo>
                    <a:pt x="4923209" y="0"/>
                  </a:lnTo>
                  <a:lnTo>
                    <a:pt x="4923209" y="888296"/>
                  </a:lnTo>
                  <a:lnTo>
                    <a:pt x="0" y="888296"/>
                  </a:ln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923209" cy="935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9" lvl="1" indent="-269875" algn="ctr">
                <a:lnSpc>
                  <a:spcPts val="3449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801253" y="5835077"/>
            <a:ext cx="10685495" cy="369135"/>
          </a:xfrm>
          <a:custGeom>
            <a:avLst/>
            <a:gdLst/>
            <a:ahLst/>
            <a:cxnLst/>
            <a:rect l="l" t="t" r="r" b="b"/>
            <a:pathLst>
              <a:path w="10685495" h="369135">
                <a:moveTo>
                  <a:pt x="0" y="0"/>
                </a:moveTo>
                <a:lnTo>
                  <a:pt x="10685494" y="0"/>
                </a:lnTo>
                <a:lnTo>
                  <a:pt x="10685494" y="369135"/>
                </a:lnTo>
                <a:lnTo>
                  <a:pt x="0" y="369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TextBox 9"/>
          <p:cNvSpPr txBox="1"/>
          <p:nvPr/>
        </p:nvSpPr>
        <p:spPr>
          <a:xfrm>
            <a:off x="-1531102" y="4252354"/>
            <a:ext cx="21350204" cy="118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999" spc="685" dirty="0">
                <a:solidFill>
                  <a:srgbClr val="FFFFFF"/>
                </a:solidFill>
                <a:latin typeface="Open Sauce Bold"/>
              </a:rPr>
              <a:t>DESIGN AND SOLUTION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2784" y="400976"/>
            <a:ext cx="7376308" cy="9460058"/>
          </a:xfrm>
          <a:custGeom>
            <a:avLst/>
            <a:gdLst/>
            <a:ahLst/>
            <a:cxnLst/>
            <a:rect l="l" t="t" r="r" b="b"/>
            <a:pathLst>
              <a:path w="7376308" h="9460058">
                <a:moveTo>
                  <a:pt x="0" y="0"/>
                </a:moveTo>
                <a:lnTo>
                  <a:pt x="7376308" y="0"/>
                </a:lnTo>
                <a:lnTo>
                  <a:pt x="7376308" y="9460058"/>
                </a:lnTo>
                <a:lnTo>
                  <a:pt x="0" y="946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14124" r="-1412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15882076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5" name="Group 5"/>
          <p:cNvGrpSpPr/>
          <p:nvPr/>
        </p:nvGrpSpPr>
        <p:grpSpPr>
          <a:xfrm>
            <a:off x="6057900" y="3169778"/>
            <a:ext cx="11881576" cy="5670345"/>
            <a:chOff x="0" y="0"/>
            <a:chExt cx="3129304" cy="14934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29304" cy="1493424"/>
            </a:xfrm>
            <a:custGeom>
              <a:avLst/>
              <a:gdLst/>
              <a:ahLst/>
              <a:cxnLst/>
              <a:rect l="l" t="t" r="r" b="b"/>
              <a:pathLst>
                <a:path w="3129304" h="1493424">
                  <a:moveTo>
                    <a:pt x="33231" y="0"/>
                  </a:moveTo>
                  <a:lnTo>
                    <a:pt x="3096073" y="0"/>
                  </a:lnTo>
                  <a:cubicBezTo>
                    <a:pt x="3104886" y="0"/>
                    <a:pt x="3113339" y="3501"/>
                    <a:pt x="3119571" y="9733"/>
                  </a:cubicBezTo>
                  <a:cubicBezTo>
                    <a:pt x="3125803" y="15965"/>
                    <a:pt x="3129304" y="24418"/>
                    <a:pt x="3129304" y="33231"/>
                  </a:cubicBezTo>
                  <a:lnTo>
                    <a:pt x="3129304" y="1460193"/>
                  </a:lnTo>
                  <a:cubicBezTo>
                    <a:pt x="3129304" y="1469007"/>
                    <a:pt x="3125803" y="1477459"/>
                    <a:pt x="3119571" y="1483691"/>
                  </a:cubicBezTo>
                  <a:cubicBezTo>
                    <a:pt x="3113339" y="1489923"/>
                    <a:pt x="3104886" y="1493424"/>
                    <a:pt x="3096073" y="1493424"/>
                  </a:cubicBezTo>
                  <a:lnTo>
                    <a:pt x="33231" y="1493424"/>
                  </a:lnTo>
                  <a:cubicBezTo>
                    <a:pt x="24418" y="1493424"/>
                    <a:pt x="15965" y="1489923"/>
                    <a:pt x="9733" y="1483691"/>
                  </a:cubicBezTo>
                  <a:cubicBezTo>
                    <a:pt x="3501" y="1477459"/>
                    <a:pt x="0" y="1469007"/>
                    <a:pt x="0" y="1460193"/>
                  </a:cubicBezTo>
                  <a:lnTo>
                    <a:pt x="0" y="33231"/>
                  </a:lnTo>
                  <a:cubicBezTo>
                    <a:pt x="0" y="24418"/>
                    <a:pt x="3501" y="15965"/>
                    <a:pt x="9733" y="9733"/>
                  </a:cubicBezTo>
                  <a:cubicBezTo>
                    <a:pt x="15965" y="3501"/>
                    <a:pt x="24418" y="0"/>
                    <a:pt x="33231" y="0"/>
                  </a:cubicBezTo>
                  <a:close/>
                </a:path>
              </a:pathLst>
            </a:custGeom>
            <a:solidFill>
              <a:srgbClr val="59866F">
                <a:alpha val="97647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129304" cy="1541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260357" y="1221105"/>
            <a:ext cx="7476662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30"/>
              </a:lnSpc>
            </a:pPr>
            <a:r>
              <a:rPr lang="en-US" sz="7000" spc="245">
                <a:solidFill>
                  <a:srgbClr val="1C5739"/>
                </a:solidFill>
                <a:latin typeface="Open Sauce Bold"/>
              </a:rPr>
              <a:t>Area Planning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25624" y="5605986"/>
            <a:ext cx="12254465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Open Sauce"/>
              </a:rPr>
              <a:t>•Population distribution of Istanbul</a:t>
            </a:r>
          </a:p>
          <a:p>
            <a:pPr algn="just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Open Sauce"/>
              </a:rPr>
              <a:t>•Weather Condition distribution of Istanbul</a:t>
            </a:r>
          </a:p>
          <a:p>
            <a:pPr algn="just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Open Sauce"/>
              </a:rPr>
              <a:t>•Average Air temperature distribution of Istanbul</a:t>
            </a:r>
          </a:p>
          <a:p>
            <a:pPr algn="just">
              <a:lnSpc>
                <a:spcPts val="4900"/>
              </a:lnSpc>
            </a:pPr>
            <a:endParaRPr lang="en-US" sz="3500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13172" y="3932126"/>
            <a:ext cx="10946128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Open Sauce Bold"/>
              </a:rPr>
              <a:t>Factors that Affected Area Planning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228461" y="-282115"/>
            <a:ext cx="5422031" cy="2967330"/>
          </a:xfrm>
          <a:custGeom>
            <a:avLst/>
            <a:gdLst/>
            <a:ahLst/>
            <a:cxnLst/>
            <a:rect l="l" t="t" r="r" b="b"/>
            <a:pathLst>
              <a:path w="5422031" h="2967330">
                <a:moveTo>
                  <a:pt x="0" y="0"/>
                </a:moveTo>
                <a:lnTo>
                  <a:pt x="5422031" y="0"/>
                </a:lnTo>
                <a:lnTo>
                  <a:pt x="5422031" y="2967329"/>
                </a:lnTo>
                <a:lnTo>
                  <a:pt x="0" y="2967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0" y="374453"/>
            <a:ext cx="18288000" cy="1911158"/>
            <a:chOff x="0" y="0"/>
            <a:chExt cx="4816593" cy="503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03350"/>
            </a:xfrm>
            <a:custGeom>
              <a:avLst/>
              <a:gdLst/>
              <a:ahLst/>
              <a:cxnLst/>
              <a:rect l="l" t="t" r="r" b="b"/>
              <a:pathLst>
                <a:path w="4816592" h="503350">
                  <a:moveTo>
                    <a:pt x="0" y="0"/>
                  </a:moveTo>
                  <a:lnTo>
                    <a:pt x="4816592" y="0"/>
                  </a:lnTo>
                  <a:lnTo>
                    <a:pt x="4816592" y="503350"/>
                  </a:lnTo>
                  <a:lnTo>
                    <a:pt x="0" y="50335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22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71587" y="395051"/>
            <a:ext cx="18559587" cy="1890561"/>
          </a:xfrm>
          <a:custGeom>
            <a:avLst/>
            <a:gdLst/>
            <a:ahLst/>
            <a:cxnLst/>
            <a:rect l="l" t="t" r="r" b="b"/>
            <a:pathLst>
              <a:path w="18559587" h="1890561">
                <a:moveTo>
                  <a:pt x="0" y="0"/>
                </a:moveTo>
                <a:lnTo>
                  <a:pt x="18559587" y="0"/>
                </a:lnTo>
                <a:lnTo>
                  <a:pt x="18559587" y="1890561"/>
                </a:lnTo>
                <a:lnTo>
                  <a:pt x="0" y="1890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-603" t="-221829" b="-336583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7" name="Group 7"/>
          <p:cNvGrpSpPr/>
          <p:nvPr/>
        </p:nvGrpSpPr>
        <p:grpSpPr>
          <a:xfrm>
            <a:off x="8960581" y="3192113"/>
            <a:ext cx="47625" cy="6066187"/>
            <a:chOff x="0" y="0"/>
            <a:chExt cx="12543" cy="15976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43" cy="1597679"/>
            </a:xfrm>
            <a:custGeom>
              <a:avLst/>
              <a:gdLst/>
              <a:ahLst/>
              <a:cxnLst/>
              <a:rect l="l" t="t" r="r" b="b"/>
              <a:pathLst>
                <a:path w="12543" h="1597679">
                  <a:moveTo>
                    <a:pt x="0" y="0"/>
                  </a:moveTo>
                  <a:lnTo>
                    <a:pt x="12543" y="0"/>
                  </a:lnTo>
                  <a:lnTo>
                    <a:pt x="12543" y="1597679"/>
                  </a:lnTo>
                  <a:lnTo>
                    <a:pt x="0" y="1597679"/>
                  </a:ln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543" cy="1616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3320514" y="2971412"/>
            <a:ext cx="2093268" cy="1748288"/>
          </a:xfrm>
          <a:custGeom>
            <a:avLst/>
            <a:gdLst/>
            <a:ahLst/>
            <a:cxnLst/>
            <a:rect l="l" t="t" r="r" b="b"/>
            <a:pathLst>
              <a:path w="2093268" h="1748288">
                <a:moveTo>
                  <a:pt x="0" y="0"/>
                </a:moveTo>
                <a:lnTo>
                  <a:pt x="2093269" y="0"/>
                </a:lnTo>
                <a:lnTo>
                  <a:pt x="2093269" y="1748288"/>
                </a:lnTo>
                <a:lnTo>
                  <a:pt x="0" y="1748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>
            <a:off x="13139279" y="3470219"/>
            <a:ext cx="1133383" cy="1249481"/>
          </a:xfrm>
          <a:custGeom>
            <a:avLst/>
            <a:gdLst/>
            <a:ahLst/>
            <a:cxnLst/>
            <a:rect l="l" t="t" r="r" b="b"/>
            <a:pathLst>
              <a:path w="1133383" h="1249481">
                <a:moveTo>
                  <a:pt x="0" y="0"/>
                </a:moveTo>
                <a:lnTo>
                  <a:pt x="1133383" y="0"/>
                </a:lnTo>
                <a:lnTo>
                  <a:pt x="1133383" y="1249481"/>
                </a:lnTo>
                <a:lnTo>
                  <a:pt x="0" y="12494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TextBox 12"/>
          <p:cNvSpPr txBox="1"/>
          <p:nvPr/>
        </p:nvSpPr>
        <p:spPr>
          <a:xfrm>
            <a:off x="4091508" y="749781"/>
            <a:ext cx="1010498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DFBFB"/>
                </a:solidFill>
                <a:latin typeface="Open Sauce Bold"/>
              </a:rPr>
              <a:t>Population Distribution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4872" y="4930571"/>
            <a:ext cx="5834882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dirty="0">
                <a:solidFill>
                  <a:srgbClr val="231F20"/>
                </a:solidFill>
                <a:latin typeface="Open Sauce Bold"/>
              </a:rPr>
              <a:t> Crowded Districts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58349" y="5337605"/>
            <a:ext cx="4053588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dirty="0"/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231F20"/>
                </a:solidFill>
                <a:latin typeface="Open Sauce"/>
              </a:rPr>
              <a:t>Pendik</a:t>
            </a:r>
            <a:endParaRPr lang="en-US" sz="3399" dirty="0">
              <a:solidFill>
                <a:srgbClr val="231F20"/>
              </a:solidFill>
              <a:latin typeface="Open Sauce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231F20"/>
                </a:solidFill>
                <a:latin typeface="Open Sauce"/>
              </a:rPr>
              <a:t>Maltepe</a:t>
            </a:r>
            <a:endParaRPr lang="en-US" sz="3399" dirty="0">
              <a:solidFill>
                <a:srgbClr val="231F20"/>
              </a:solidFill>
              <a:latin typeface="Open Sauce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231F20"/>
                </a:solidFill>
                <a:latin typeface="Open Sauce"/>
              </a:rPr>
              <a:t>Üsküdar</a:t>
            </a:r>
            <a:endParaRPr lang="en-US" sz="3399" dirty="0">
              <a:solidFill>
                <a:srgbClr val="231F20"/>
              </a:solidFill>
              <a:latin typeface="Open Sauce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231F20"/>
                </a:solidFill>
                <a:latin typeface="Open Sauce"/>
              </a:rPr>
              <a:t>Küçükçekmece</a:t>
            </a:r>
            <a:endParaRPr lang="en-US" sz="3399" dirty="0">
              <a:solidFill>
                <a:srgbClr val="231F20"/>
              </a:solidFill>
              <a:latin typeface="Open Sauce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231F20"/>
                </a:solidFill>
                <a:latin typeface="Open Sauce"/>
              </a:rPr>
              <a:t>Kadıköy</a:t>
            </a:r>
            <a:endParaRPr lang="en-US" sz="3399" dirty="0">
              <a:solidFill>
                <a:srgbClr val="231F20"/>
              </a:solidFill>
              <a:latin typeface="Open Sauce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868142" y="4930571"/>
            <a:ext cx="7675657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231F20"/>
                </a:solidFill>
                <a:latin typeface="Open Sauce Bold"/>
              </a:rPr>
              <a:t>Less Crowded Districts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07504" y="5937680"/>
            <a:ext cx="2734788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31F20"/>
                </a:solidFill>
                <a:latin typeface="Open Sauce"/>
              </a:rPr>
              <a:t>Beşiktaş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231F20"/>
                </a:solidFill>
                <a:latin typeface="Open Sauce"/>
              </a:rPr>
              <a:t>Beykoz</a:t>
            </a:r>
            <a:endParaRPr lang="en-US" sz="3399" dirty="0">
              <a:solidFill>
                <a:srgbClr val="231F20"/>
              </a:solidFill>
              <a:latin typeface="Open Sauce"/>
            </a:endParaRP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231F20"/>
                </a:solidFill>
                <a:latin typeface="Open Sauce"/>
              </a:rPr>
              <a:t>Sarıyer</a:t>
            </a:r>
            <a:endParaRPr lang="en-US" sz="3399" dirty="0">
              <a:solidFill>
                <a:srgbClr val="231F20"/>
              </a:solidFill>
              <a:latin typeface="Open Sauce"/>
            </a:endParaRP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231F20"/>
                </a:solidFill>
                <a:latin typeface="Open Sauce"/>
              </a:rPr>
              <a:t>Beyoğlu</a:t>
            </a:r>
            <a:endParaRPr lang="en-US" sz="3399" dirty="0">
              <a:solidFill>
                <a:srgbClr val="231F20"/>
              </a:solidFill>
              <a:latin typeface="Open Sauce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231F20"/>
              </a:solidFill>
              <a:latin typeface="Open Sauc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8312" y="3578373"/>
            <a:ext cx="7228731" cy="559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endParaRPr dirty="0"/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uce"/>
              </a:rPr>
              <a:t>• Winter</a:t>
            </a: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uce"/>
              </a:rPr>
              <a:t>      •  </a:t>
            </a:r>
            <a:r>
              <a:rPr lang="en-US" sz="3200" dirty="0" err="1">
                <a:solidFill>
                  <a:srgbClr val="000000"/>
                </a:solidFill>
                <a:latin typeface="Open Sauce"/>
              </a:rPr>
              <a:t>Kadıköy,Maltepe</a:t>
            </a:r>
            <a:r>
              <a:rPr lang="en-US" sz="3200" dirty="0">
                <a:solidFill>
                  <a:srgbClr val="000000"/>
                </a:solidFill>
                <a:latin typeface="Open Sauce"/>
              </a:rPr>
              <a:t> and Beşiktaş</a:t>
            </a: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uce"/>
              </a:rPr>
              <a:t>• Spring</a:t>
            </a: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uce"/>
              </a:rPr>
              <a:t>      •  </a:t>
            </a:r>
            <a:r>
              <a:rPr lang="en-US" sz="3200" dirty="0" err="1">
                <a:solidFill>
                  <a:srgbClr val="000000"/>
                </a:solidFill>
                <a:latin typeface="Open Sauce"/>
              </a:rPr>
              <a:t>Kadıköy</a:t>
            </a:r>
            <a:r>
              <a:rPr lang="en-US" sz="3200" dirty="0">
                <a:solidFill>
                  <a:srgbClr val="000000"/>
                </a:solidFill>
                <a:latin typeface="Open Sauce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Open Sauce"/>
              </a:rPr>
              <a:t>Maltepe</a:t>
            </a:r>
            <a:r>
              <a:rPr lang="en-US" sz="3200" dirty="0">
                <a:solidFill>
                  <a:srgbClr val="000000"/>
                </a:solidFill>
                <a:latin typeface="Open Sauce"/>
              </a:rPr>
              <a:t> and Ataşehir </a:t>
            </a: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uce"/>
              </a:rPr>
              <a:t>• Summer</a:t>
            </a: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uce"/>
              </a:rPr>
              <a:t>      • </a:t>
            </a:r>
            <a:r>
              <a:rPr lang="en-US" sz="3200" dirty="0" err="1">
                <a:solidFill>
                  <a:srgbClr val="000000"/>
                </a:solidFill>
                <a:latin typeface="Open Sauce"/>
              </a:rPr>
              <a:t>Avcılar</a:t>
            </a:r>
            <a:r>
              <a:rPr lang="en-US" sz="3200" dirty="0">
                <a:solidFill>
                  <a:srgbClr val="000000"/>
                </a:solidFill>
                <a:latin typeface="Open Sauce"/>
              </a:rPr>
              <a:t>, Beşiktaş </a:t>
            </a:r>
            <a:r>
              <a:rPr lang="en-US" sz="3200" dirty="0" err="1">
                <a:solidFill>
                  <a:srgbClr val="000000"/>
                </a:solidFill>
                <a:latin typeface="Open Sauce"/>
              </a:rPr>
              <a:t>andBeylikdüzü</a:t>
            </a:r>
            <a:endParaRPr lang="en-US" sz="3200" dirty="0">
              <a:solidFill>
                <a:srgbClr val="000000"/>
              </a:solidFill>
              <a:latin typeface="Open Sauce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uce"/>
              </a:rPr>
              <a:t>• Autumn</a:t>
            </a: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uce"/>
              </a:rPr>
              <a:t>      • </a:t>
            </a:r>
            <a:r>
              <a:rPr lang="en-US" sz="3200" dirty="0" err="1">
                <a:solidFill>
                  <a:srgbClr val="000000"/>
                </a:solidFill>
                <a:latin typeface="Open Sauce"/>
              </a:rPr>
              <a:t>Avcılar</a:t>
            </a:r>
            <a:r>
              <a:rPr lang="en-US" sz="3200" dirty="0">
                <a:solidFill>
                  <a:srgbClr val="000000"/>
                </a:solidFill>
                <a:latin typeface="Open Sauce"/>
              </a:rPr>
              <a:t>, Ataşehir and </a:t>
            </a:r>
            <a:r>
              <a:rPr lang="en-US" sz="3200" dirty="0" err="1">
                <a:solidFill>
                  <a:srgbClr val="000000"/>
                </a:solidFill>
                <a:latin typeface="Open Sauce"/>
              </a:rPr>
              <a:t>Sarıyer</a:t>
            </a:r>
            <a:endParaRPr lang="en-US" sz="3200" dirty="0">
              <a:solidFill>
                <a:srgbClr val="000000"/>
              </a:solidFill>
              <a:latin typeface="Open Sauce"/>
            </a:endParaRPr>
          </a:p>
          <a:p>
            <a:pPr algn="ctr"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Open Sauce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9945852" y="3016398"/>
            <a:ext cx="7116068" cy="6719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endParaRPr/>
          </a:p>
          <a:p>
            <a:pPr algn="ctr">
              <a:lnSpc>
                <a:spcPts val="4480"/>
              </a:lnSpc>
            </a:pPr>
            <a:endParaRPr/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uce"/>
              </a:rPr>
              <a:t>• Winter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uce"/>
              </a:rPr>
              <a:t>      •  Beykoz, Sarıyer and Pendik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uce"/>
              </a:rPr>
              <a:t>• Spring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uce"/>
              </a:rPr>
              <a:t>      •  Beykoz,Pendik and Beylikdüzü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uce"/>
              </a:rPr>
              <a:t>• Summer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uce"/>
              </a:rPr>
              <a:t>      • Beykoz, Üsküdar and Ataşehir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uce"/>
              </a:rPr>
              <a:t>• Autumn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uce"/>
              </a:rPr>
              <a:t>      • Beykoz, Üsküdar and Beşiktaş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Open Sauce"/>
            </a:endParaRPr>
          </a:p>
          <a:p>
            <a:pPr algn="ctr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Open Sauce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7194705" y="6033226"/>
            <a:ext cx="2085109" cy="208510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655348" y="8696957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9" name="Group 9"/>
          <p:cNvGrpSpPr/>
          <p:nvPr/>
        </p:nvGrpSpPr>
        <p:grpSpPr>
          <a:xfrm>
            <a:off x="1598165" y="8955508"/>
            <a:ext cx="2085109" cy="208510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599711" y="571500"/>
            <a:ext cx="19487422" cy="1561328"/>
            <a:chOff x="0" y="0"/>
            <a:chExt cx="5132490" cy="4112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132490" cy="411214"/>
            </a:xfrm>
            <a:custGeom>
              <a:avLst/>
              <a:gdLst/>
              <a:ahLst/>
              <a:cxnLst/>
              <a:rect l="l" t="t" r="r" b="b"/>
              <a:pathLst>
                <a:path w="5132490" h="411214">
                  <a:moveTo>
                    <a:pt x="0" y="0"/>
                  </a:moveTo>
                  <a:lnTo>
                    <a:pt x="5132490" y="0"/>
                  </a:lnTo>
                  <a:lnTo>
                    <a:pt x="5132490" y="411214"/>
                  </a:lnTo>
                  <a:lnTo>
                    <a:pt x="0" y="411214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5132490" cy="4588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945852" y="2445068"/>
            <a:ext cx="8047473" cy="188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uce Bold"/>
              </a:rPr>
              <a:t>•Bad weather conditions occur most frequently</a:t>
            </a:r>
          </a:p>
          <a:p>
            <a:pPr>
              <a:lnSpc>
                <a:spcPts val="5040"/>
              </a:lnSpc>
            </a:pPr>
            <a:endParaRPr lang="en-US" sz="3600">
              <a:solidFill>
                <a:srgbClr val="000000"/>
              </a:solidFill>
              <a:latin typeface="Open Sauce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-50740" y="571500"/>
            <a:ext cx="18288000" cy="1561328"/>
          </a:xfrm>
          <a:custGeom>
            <a:avLst/>
            <a:gdLst/>
            <a:ahLst/>
            <a:cxnLst/>
            <a:rect l="l" t="t" r="r" b="b"/>
            <a:pathLst>
              <a:path w="18288000" h="1561328">
                <a:moveTo>
                  <a:pt x="0" y="0"/>
                </a:moveTo>
                <a:lnTo>
                  <a:pt x="18288000" y="0"/>
                </a:lnTo>
                <a:lnTo>
                  <a:pt x="18288000" y="1561328"/>
                </a:lnTo>
                <a:lnTo>
                  <a:pt x="0" y="1561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 l="-2097" t="-275926" b="-421323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7" name="Freeform 17"/>
          <p:cNvSpPr/>
          <p:nvPr/>
        </p:nvSpPr>
        <p:spPr>
          <a:xfrm>
            <a:off x="17259300" y="-53429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8" name="Freeform 18"/>
          <p:cNvSpPr/>
          <p:nvPr/>
        </p:nvSpPr>
        <p:spPr>
          <a:xfrm rot="-5400000">
            <a:off x="5320145" y="5866971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09"/>
                </a:lnTo>
                <a:lnTo>
                  <a:pt x="0" y="3325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9" name="TextBox 19"/>
          <p:cNvSpPr txBox="1"/>
          <p:nvPr/>
        </p:nvSpPr>
        <p:spPr>
          <a:xfrm>
            <a:off x="688312" y="2445068"/>
            <a:ext cx="8455688" cy="188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Open Sauce Bold"/>
              </a:rPr>
              <a:t>•Good weather conditions occur most frequently</a:t>
            </a:r>
          </a:p>
          <a:p>
            <a:pPr>
              <a:lnSpc>
                <a:spcPts val="5040"/>
              </a:lnSpc>
            </a:pPr>
            <a:endParaRPr lang="en-US" sz="3600" dirty="0">
              <a:solidFill>
                <a:srgbClr val="000000"/>
              </a:solidFill>
              <a:latin typeface="Open Sau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10098" y="771139"/>
            <a:ext cx="17135295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DFBFB"/>
                </a:solidFill>
                <a:latin typeface="Open Sauce Bold"/>
              </a:rPr>
              <a:t>Weather Condition Distribution of Istanbul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7057" y="2306526"/>
            <a:ext cx="18967743" cy="7980474"/>
            <a:chOff x="0" y="0"/>
            <a:chExt cx="4995620" cy="2101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619" cy="2101853"/>
            </a:xfrm>
            <a:custGeom>
              <a:avLst/>
              <a:gdLst/>
              <a:ahLst/>
              <a:cxnLst/>
              <a:rect l="l" t="t" r="r" b="b"/>
              <a:pathLst>
                <a:path w="4995619" h="2101853">
                  <a:moveTo>
                    <a:pt x="0" y="0"/>
                  </a:moveTo>
                  <a:lnTo>
                    <a:pt x="4995619" y="0"/>
                  </a:lnTo>
                  <a:lnTo>
                    <a:pt x="4995619" y="2101853"/>
                  </a:lnTo>
                  <a:lnTo>
                    <a:pt x="0" y="2101853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995620" cy="2120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41052" y="563416"/>
            <a:ext cx="16811526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80"/>
              </a:lnSpc>
              <a:spcBef>
                <a:spcPct val="0"/>
              </a:spcBef>
            </a:pPr>
            <a:r>
              <a:rPr lang="en-US" sz="6000" spc="588">
                <a:solidFill>
                  <a:srgbClr val="1C5739"/>
                </a:solidFill>
                <a:latin typeface="Open Sauce Bold"/>
              </a:rPr>
              <a:t>Average Daytime Air Temperature  </a:t>
            </a:r>
          </a:p>
        </p:txBody>
      </p:sp>
      <p:sp>
        <p:nvSpPr>
          <p:cNvPr id="6" name="Freeform 6"/>
          <p:cNvSpPr/>
          <p:nvPr/>
        </p:nvSpPr>
        <p:spPr>
          <a:xfrm>
            <a:off x="2372265" y="2459684"/>
            <a:ext cx="13543471" cy="7674158"/>
          </a:xfrm>
          <a:custGeom>
            <a:avLst/>
            <a:gdLst/>
            <a:ahLst/>
            <a:cxnLst/>
            <a:rect l="l" t="t" r="r" b="b"/>
            <a:pathLst>
              <a:path w="13543471" h="7674158">
                <a:moveTo>
                  <a:pt x="0" y="0"/>
                </a:moveTo>
                <a:lnTo>
                  <a:pt x="13543470" y="0"/>
                </a:lnTo>
                <a:lnTo>
                  <a:pt x="13543470" y="7674158"/>
                </a:lnTo>
                <a:lnTo>
                  <a:pt x="0" y="7674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5" r="-515" b="-1276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0" y="1893106"/>
            <a:ext cx="7315200" cy="247973"/>
          </a:xfrm>
          <a:custGeom>
            <a:avLst/>
            <a:gdLst/>
            <a:ahLst/>
            <a:cxnLst/>
            <a:rect l="l" t="t" r="r" b="b"/>
            <a:pathLst>
              <a:path w="7315200" h="247973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7798329" y="1893106"/>
            <a:ext cx="7315200" cy="247973"/>
          </a:xfrm>
          <a:custGeom>
            <a:avLst/>
            <a:gdLst/>
            <a:ahLst/>
            <a:cxnLst/>
            <a:rect l="l" t="t" r="r" b="b"/>
            <a:pathLst>
              <a:path w="7315200" h="247973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15113529" y="1893106"/>
            <a:ext cx="7315200" cy="247973"/>
          </a:xfrm>
          <a:custGeom>
            <a:avLst/>
            <a:gdLst/>
            <a:ahLst/>
            <a:cxnLst/>
            <a:rect l="l" t="t" r="r" b="b"/>
            <a:pathLst>
              <a:path w="7315200" h="247973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0" y="88748"/>
            <a:ext cx="7315200" cy="247973"/>
          </a:xfrm>
          <a:custGeom>
            <a:avLst/>
            <a:gdLst/>
            <a:ahLst/>
            <a:cxnLst/>
            <a:rect l="l" t="t" r="r" b="b"/>
            <a:pathLst>
              <a:path w="7315200" h="247973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>
            <a:off x="7798329" y="88748"/>
            <a:ext cx="7315200" cy="247973"/>
          </a:xfrm>
          <a:custGeom>
            <a:avLst/>
            <a:gdLst/>
            <a:ahLst/>
            <a:cxnLst/>
            <a:rect l="l" t="t" r="r" b="b"/>
            <a:pathLst>
              <a:path w="7315200" h="247973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Freeform 12"/>
          <p:cNvSpPr/>
          <p:nvPr/>
        </p:nvSpPr>
        <p:spPr>
          <a:xfrm>
            <a:off x="15295165" y="88748"/>
            <a:ext cx="7315200" cy="247973"/>
          </a:xfrm>
          <a:custGeom>
            <a:avLst/>
            <a:gdLst/>
            <a:ahLst/>
            <a:cxnLst/>
            <a:rect l="l" t="t" r="r" b="b"/>
            <a:pathLst>
              <a:path w="7315200" h="247973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0632" y="3103529"/>
            <a:ext cx="8229311" cy="6933624"/>
          </a:xfrm>
          <a:custGeom>
            <a:avLst/>
            <a:gdLst/>
            <a:ahLst/>
            <a:cxnLst/>
            <a:rect l="l" t="t" r="r" b="b"/>
            <a:pathLst>
              <a:path w="8229311" h="6933624">
                <a:moveTo>
                  <a:pt x="0" y="0"/>
                </a:moveTo>
                <a:lnTo>
                  <a:pt x="8229310" y="0"/>
                </a:lnTo>
                <a:lnTo>
                  <a:pt x="8229310" y="6933625"/>
                </a:lnTo>
                <a:lnTo>
                  <a:pt x="0" y="6933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473" r="-7440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9660933" y="3084955"/>
            <a:ext cx="8229311" cy="6933624"/>
          </a:xfrm>
          <a:custGeom>
            <a:avLst/>
            <a:gdLst/>
            <a:ahLst/>
            <a:cxnLst/>
            <a:rect l="l" t="t" r="r" b="b"/>
            <a:pathLst>
              <a:path w="8229311" h="6933624">
                <a:moveTo>
                  <a:pt x="0" y="0"/>
                </a:moveTo>
                <a:lnTo>
                  <a:pt x="8229310" y="0"/>
                </a:lnTo>
                <a:lnTo>
                  <a:pt x="8229310" y="6933624"/>
                </a:lnTo>
                <a:lnTo>
                  <a:pt x="0" y="6933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740" r="-15951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5155875" y="299888"/>
            <a:ext cx="7976245" cy="984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1C5739"/>
                </a:solidFill>
                <a:latin typeface="Open Sauce Bold"/>
              </a:rPr>
              <a:t>Candidate Routes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40632" y="1979102"/>
            <a:ext cx="8229311" cy="1124427"/>
            <a:chOff x="0" y="0"/>
            <a:chExt cx="2167390" cy="2961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7390" cy="296145"/>
            </a:xfrm>
            <a:custGeom>
              <a:avLst/>
              <a:gdLst/>
              <a:ahLst/>
              <a:cxnLst/>
              <a:rect l="l" t="t" r="r" b="b"/>
              <a:pathLst>
                <a:path w="2167390" h="296145">
                  <a:moveTo>
                    <a:pt x="0" y="0"/>
                  </a:moveTo>
                  <a:lnTo>
                    <a:pt x="2167390" y="0"/>
                  </a:lnTo>
                  <a:lnTo>
                    <a:pt x="2167390" y="296145"/>
                  </a:lnTo>
                  <a:lnTo>
                    <a:pt x="0" y="29614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167390" cy="34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374058" y="2185795"/>
            <a:ext cx="951805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DFBFB"/>
                </a:solidFill>
                <a:latin typeface="Open Sauce Bold"/>
              </a:rPr>
              <a:t>Söğütlüçeşme-Pendik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660933" y="1979102"/>
            <a:ext cx="8229311" cy="1124427"/>
            <a:chOff x="0" y="0"/>
            <a:chExt cx="2167390" cy="2961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67390" cy="296145"/>
            </a:xfrm>
            <a:custGeom>
              <a:avLst/>
              <a:gdLst/>
              <a:ahLst/>
              <a:cxnLst/>
              <a:rect l="l" t="t" r="r" b="b"/>
              <a:pathLst>
                <a:path w="2167390" h="296145">
                  <a:moveTo>
                    <a:pt x="0" y="0"/>
                  </a:moveTo>
                  <a:lnTo>
                    <a:pt x="2167390" y="0"/>
                  </a:lnTo>
                  <a:lnTo>
                    <a:pt x="2167390" y="296145"/>
                  </a:lnTo>
                  <a:lnTo>
                    <a:pt x="0" y="29614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167390" cy="343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769942" y="2185795"/>
            <a:ext cx="951805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DFBFB"/>
                </a:solidFill>
                <a:latin typeface="Open Sauce Bold"/>
              </a:rPr>
              <a:t>Sarıyer-Ümraniye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644687" y="1478469"/>
            <a:ext cx="19577371" cy="126047"/>
            <a:chOff x="0" y="0"/>
            <a:chExt cx="5156180" cy="331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156180" cy="33198"/>
            </a:xfrm>
            <a:custGeom>
              <a:avLst/>
              <a:gdLst/>
              <a:ahLst/>
              <a:cxnLst/>
              <a:rect l="l" t="t" r="r" b="b"/>
              <a:pathLst>
                <a:path w="5156180" h="33198">
                  <a:moveTo>
                    <a:pt x="0" y="0"/>
                  </a:moveTo>
                  <a:lnTo>
                    <a:pt x="5156180" y="0"/>
                  </a:lnTo>
                  <a:lnTo>
                    <a:pt x="5156180" y="33198"/>
                  </a:lnTo>
                  <a:lnTo>
                    <a:pt x="0" y="33198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5156180" cy="52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7177" y="1240717"/>
            <a:ext cx="7805567" cy="780556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BF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944340" y="-177216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13767177" y="1469317"/>
            <a:ext cx="8164852" cy="7348367"/>
          </a:xfrm>
          <a:custGeom>
            <a:avLst/>
            <a:gdLst/>
            <a:ahLst/>
            <a:cxnLst/>
            <a:rect l="l" t="t" r="r" b="b"/>
            <a:pathLst>
              <a:path w="8164852" h="7348367">
                <a:moveTo>
                  <a:pt x="0" y="0"/>
                </a:moveTo>
                <a:lnTo>
                  <a:pt x="8164852" y="0"/>
                </a:lnTo>
                <a:lnTo>
                  <a:pt x="8164852" y="7348366"/>
                </a:lnTo>
                <a:lnTo>
                  <a:pt x="0" y="7348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TextBox 7"/>
          <p:cNvSpPr txBox="1"/>
          <p:nvPr/>
        </p:nvSpPr>
        <p:spPr>
          <a:xfrm>
            <a:off x="4638675" y="447675"/>
            <a:ext cx="90106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Open Sauce Bold"/>
              </a:rPr>
              <a:t>Sarıyer-Ümraniye Route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75830" y="3722053"/>
            <a:ext cx="4213716" cy="278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pen Sauce"/>
              </a:rPr>
              <a:t>33.6 km – 440k sqm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pen Sauce"/>
              </a:rPr>
              <a:t>18 Stations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pen Sauce"/>
              </a:rPr>
              <a:t>5 Main Stations</a:t>
            </a:r>
          </a:p>
          <a:p>
            <a:pPr algn="ctr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Open Sauc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1764516" y="-131496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487684" y="2628900"/>
            <a:ext cx="13070181" cy="7363658"/>
          </a:xfrm>
          <a:custGeom>
            <a:avLst/>
            <a:gdLst/>
            <a:ahLst/>
            <a:cxnLst/>
            <a:rect l="l" t="t" r="r" b="b"/>
            <a:pathLst>
              <a:path w="13070181" h="7363658">
                <a:moveTo>
                  <a:pt x="0" y="0"/>
                </a:moveTo>
                <a:lnTo>
                  <a:pt x="13070181" y="0"/>
                </a:lnTo>
                <a:lnTo>
                  <a:pt x="13070181" y="7363658"/>
                </a:lnTo>
                <a:lnTo>
                  <a:pt x="0" y="7363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80953" y="1780161"/>
            <a:ext cx="13006996" cy="7873610"/>
          </a:xfrm>
          <a:custGeom>
            <a:avLst/>
            <a:gdLst/>
            <a:ahLst/>
            <a:cxnLst/>
            <a:rect l="l" t="t" r="r" b="b"/>
            <a:pathLst>
              <a:path w="13006996" h="7873610">
                <a:moveTo>
                  <a:pt x="0" y="0"/>
                </a:moveTo>
                <a:lnTo>
                  <a:pt x="13006996" y="0"/>
                </a:lnTo>
                <a:lnTo>
                  <a:pt x="13006996" y="7873610"/>
                </a:lnTo>
                <a:lnTo>
                  <a:pt x="0" y="7873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01" b="-801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4936976" y="447675"/>
            <a:ext cx="841404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C5739"/>
                </a:solidFill>
                <a:latin typeface="Open Sauce Bold"/>
              </a:rPr>
              <a:t>Söğütlüçeşme-Pendik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3525197" y="1190896"/>
            <a:ext cx="7846378" cy="7532868"/>
            <a:chOff x="0" y="0"/>
            <a:chExt cx="791069" cy="7594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91069" cy="759461"/>
            </a:xfrm>
            <a:custGeom>
              <a:avLst/>
              <a:gdLst/>
              <a:ahLst/>
              <a:cxnLst/>
              <a:rect l="l" t="t" r="r" b="b"/>
              <a:pathLst>
                <a:path w="791069" h="759461">
                  <a:moveTo>
                    <a:pt x="395535" y="0"/>
                  </a:moveTo>
                  <a:cubicBezTo>
                    <a:pt x="177087" y="0"/>
                    <a:pt x="0" y="170011"/>
                    <a:pt x="0" y="379731"/>
                  </a:cubicBezTo>
                  <a:cubicBezTo>
                    <a:pt x="0" y="589450"/>
                    <a:pt x="177087" y="759461"/>
                    <a:pt x="395535" y="759461"/>
                  </a:cubicBezTo>
                  <a:cubicBezTo>
                    <a:pt x="613983" y="759461"/>
                    <a:pt x="791069" y="589450"/>
                    <a:pt x="791069" y="379731"/>
                  </a:cubicBezTo>
                  <a:cubicBezTo>
                    <a:pt x="791069" y="170011"/>
                    <a:pt x="613983" y="0"/>
                    <a:pt x="395535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4163" y="52150"/>
              <a:ext cx="642744" cy="636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7992" y="3254895"/>
            <a:ext cx="3599960" cy="334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DFBFB"/>
                </a:solidFill>
                <a:latin typeface="Open Sauce"/>
              </a:rPr>
              <a:t>•21 km – 274k sqm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DFBFB"/>
                </a:solidFill>
                <a:latin typeface="Open Sauce"/>
              </a:rPr>
              <a:t>•21 Stations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DFBFB"/>
                </a:solidFill>
                <a:latin typeface="Open Sauce"/>
              </a:rPr>
              <a:t>•2 Main Stations (4 starting points)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FDFBFB"/>
              </a:solidFill>
              <a:latin typeface="Open Sauce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2221196" y="-195585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-2807188" y="1283147"/>
            <a:ext cx="8164852" cy="7348367"/>
          </a:xfrm>
          <a:custGeom>
            <a:avLst/>
            <a:gdLst/>
            <a:ahLst/>
            <a:cxnLst/>
            <a:rect l="l" t="t" r="r" b="b"/>
            <a:pathLst>
              <a:path w="8164852" h="7348367">
                <a:moveTo>
                  <a:pt x="0" y="0"/>
                </a:moveTo>
                <a:lnTo>
                  <a:pt x="8164852" y="0"/>
                </a:lnTo>
                <a:lnTo>
                  <a:pt x="8164852" y="7348366"/>
                </a:lnTo>
                <a:lnTo>
                  <a:pt x="0" y="7348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14915640" y="-95682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1888" y="1234166"/>
            <a:ext cx="15348682" cy="8617102"/>
          </a:xfrm>
          <a:custGeom>
            <a:avLst/>
            <a:gdLst/>
            <a:ahLst/>
            <a:cxnLst/>
            <a:rect l="l" t="t" r="r" b="b"/>
            <a:pathLst>
              <a:path w="15348682" h="8617102">
                <a:moveTo>
                  <a:pt x="0" y="0"/>
                </a:moveTo>
                <a:lnTo>
                  <a:pt x="15348683" y="0"/>
                </a:lnTo>
                <a:lnTo>
                  <a:pt x="15348683" y="8617102"/>
                </a:lnTo>
                <a:lnTo>
                  <a:pt x="0" y="8617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32" r="-4742" b="-263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2672655" y="89535"/>
            <a:ext cx="1294268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Open Sauce Bold"/>
              </a:rPr>
              <a:t>Route Selection and Stations Map</a:t>
            </a:r>
          </a:p>
        </p:txBody>
      </p:sp>
      <p:sp>
        <p:nvSpPr>
          <p:cNvPr id="4" name="Freeform 4"/>
          <p:cNvSpPr/>
          <p:nvPr/>
        </p:nvSpPr>
        <p:spPr>
          <a:xfrm>
            <a:off x="15944340" y="-177216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Freeform 5"/>
          <p:cNvSpPr/>
          <p:nvPr/>
        </p:nvSpPr>
        <p:spPr>
          <a:xfrm>
            <a:off x="-1638262" y="794334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50483" y="2120958"/>
            <a:ext cx="1178423" cy="7618471"/>
            <a:chOff x="0" y="0"/>
            <a:chExt cx="310367" cy="20065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0367" cy="2006511"/>
            </a:xfrm>
            <a:custGeom>
              <a:avLst/>
              <a:gdLst/>
              <a:ahLst/>
              <a:cxnLst/>
              <a:rect l="l" t="t" r="r" b="b"/>
              <a:pathLst>
                <a:path w="310367" h="2006511">
                  <a:moveTo>
                    <a:pt x="0" y="0"/>
                  </a:moveTo>
                  <a:lnTo>
                    <a:pt x="310367" y="0"/>
                  </a:lnTo>
                  <a:lnTo>
                    <a:pt x="310367" y="2006511"/>
                  </a:lnTo>
                  <a:lnTo>
                    <a:pt x="0" y="2006511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10367" cy="2025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11649" y="885708"/>
            <a:ext cx="5408984" cy="8710729"/>
            <a:chOff x="0" y="0"/>
            <a:chExt cx="1424588" cy="22941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294184"/>
            </a:xfrm>
            <a:custGeom>
              <a:avLst/>
              <a:gdLst/>
              <a:ahLst/>
              <a:cxnLst/>
              <a:rect l="l" t="t" r="r" b="b"/>
              <a:pathLst>
                <a:path w="1424588" h="2294184">
                  <a:moveTo>
                    <a:pt x="0" y="0"/>
                  </a:moveTo>
                  <a:lnTo>
                    <a:pt x="1424588" y="0"/>
                  </a:lnTo>
                  <a:lnTo>
                    <a:pt x="1424588" y="2294184"/>
                  </a:lnTo>
                  <a:lnTo>
                    <a:pt x="0" y="2294184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313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Freeform 12"/>
          <p:cNvSpPr/>
          <p:nvPr/>
        </p:nvSpPr>
        <p:spPr>
          <a:xfrm>
            <a:off x="10606668" y="568275"/>
            <a:ext cx="5751256" cy="8366175"/>
          </a:xfrm>
          <a:custGeom>
            <a:avLst/>
            <a:gdLst/>
            <a:ahLst/>
            <a:cxnLst/>
            <a:rect l="l" t="t" r="r" b="b"/>
            <a:pathLst>
              <a:path w="5751256" h="8366175">
                <a:moveTo>
                  <a:pt x="0" y="0"/>
                </a:moveTo>
                <a:lnTo>
                  <a:pt x="5751256" y="0"/>
                </a:lnTo>
                <a:lnTo>
                  <a:pt x="5751256" y="8366175"/>
                </a:lnTo>
                <a:lnTo>
                  <a:pt x="0" y="8366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2926" r="-65681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TextBox 13"/>
          <p:cNvSpPr txBox="1"/>
          <p:nvPr/>
        </p:nvSpPr>
        <p:spPr>
          <a:xfrm>
            <a:off x="2150483" y="582423"/>
            <a:ext cx="5661991" cy="118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59"/>
              </a:lnSpc>
            </a:pPr>
            <a:r>
              <a:rPr lang="en-US" sz="6999" spc="685" dirty="0">
                <a:solidFill>
                  <a:srgbClr val="231F20"/>
                </a:solidFill>
                <a:latin typeface="Open Sauce Bold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71200" y="2366286"/>
            <a:ext cx="93721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246">
                <a:solidFill>
                  <a:srgbClr val="FFFFFF"/>
                </a:solidFill>
                <a:latin typeface="Open Sauce Italics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71200" y="4800876"/>
            <a:ext cx="93721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246">
                <a:solidFill>
                  <a:srgbClr val="FFFFFF"/>
                </a:solidFill>
                <a:latin typeface="Open Sauce Italics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71200" y="6309351"/>
            <a:ext cx="93721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246">
                <a:solidFill>
                  <a:srgbClr val="FFFFFF"/>
                </a:solidFill>
                <a:latin typeface="Open Sauce Italics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71200" y="8129579"/>
            <a:ext cx="93721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246">
                <a:solidFill>
                  <a:srgbClr val="FFFFFF"/>
                </a:solidFill>
                <a:latin typeface="Open Sauce Italics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84097" y="2328186"/>
            <a:ext cx="6846346" cy="248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2499" spc="244" dirty="0">
                <a:solidFill>
                  <a:srgbClr val="231F20"/>
                </a:solidFill>
                <a:latin typeface="Open Sauce Bold"/>
              </a:rPr>
              <a:t>INTRODUCTION</a:t>
            </a:r>
          </a:p>
          <a:p>
            <a:pPr marL="431801" lvl="1" indent="-215900">
              <a:lnSpc>
                <a:spcPts val="2760"/>
              </a:lnSpc>
              <a:buFont typeface="Arial"/>
              <a:buChar char="•"/>
            </a:pPr>
            <a:r>
              <a:rPr lang="en-US" sz="2000" spc="196" dirty="0">
                <a:solidFill>
                  <a:srgbClr val="231F20"/>
                </a:solidFill>
                <a:latin typeface="Open Sauce"/>
              </a:rPr>
              <a:t>The Energy Sources in the World</a:t>
            </a:r>
          </a:p>
          <a:p>
            <a:pPr marL="431801" lvl="1" indent="-215900">
              <a:lnSpc>
                <a:spcPts val="2760"/>
              </a:lnSpc>
              <a:buFont typeface="Arial"/>
              <a:buChar char="•"/>
            </a:pPr>
            <a:r>
              <a:rPr lang="en-US" sz="2000" spc="196" dirty="0">
                <a:solidFill>
                  <a:srgbClr val="231F20"/>
                </a:solidFill>
                <a:latin typeface="Open Sauce"/>
              </a:rPr>
              <a:t>Current Global Problem</a:t>
            </a:r>
          </a:p>
          <a:p>
            <a:pPr marL="431801" lvl="1" indent="-215900">
              <a:lnSpc>
                <a:spcPts val="2760"/>
              </a:lnSpc>
              <a:buFont typeface="Arial"/>
              <a:buChar char="•"/>
            </a:pPr>
            <a:r>
              <a:rPr lang="en-US" sz="2000" spc="196" dirty="0">
                <a:solidFill>
                  <a:srgbClr val="231F20"/>
                </a:solidFill>
                <a:latin typeface="Open Sauce"/>
              </a:rPr>
              <a:t>Motivation</a:t>
            </a:r>
          </a:p>
          <a:p>
            <a:pPr marL="431801" lvl="1" indent="-215900">
              <a:lnSpc>
                <a:spcPts val="2760"/>
              </a:lnSpc>
              <a:buFont typeface="Arial"/>
              <a:buChar char="•"/>
            </a:pPr>
            <a:r>
              <a:rPr lang="en-US" sz="2000" spc="196" dirty="0">
                <a:solidFill>
                  <a:srgbClr val="231F20"/>
                </a:solidFill>
                <a:latin typeface="Open Sauce"/>
              </a:rPr>
              <a:t>Objective of the Project</a:t>
            </a:r>
          </a:p>
          <a:p>
            <a:pPr marL="431801" lvl="1" indent="-215900">
              <a:lnSpc>
                <a:spcPts val="2760"/>
              </a:lnSpc>
              <a:buFont typeface="Arial"/>
              <a:buChar char="•"/>
            </a:pPr>
            <a:r>
              <a:rPr lang="en-US" sz="2000" spc="196" dirty="0">
                <a:solidFill>
                  <a:srgbClr val="231F20"/>
                </a:solidFill>
                <a:latin typeface="Open Sauce"/>
              </a:rPr>
              <a:t>Case Studies</a:t>
            </a:r>
          </a:p>
          <a:p>
            <a:pPr marL="431801" lvl="1" indent="-215900">
              <a:lnSpc>
                <a:spcPts val="2760"/>
              </a:lnSpc>
              <a:buFont typeface="Arial"/>
              <a:buChar char="•"/>
            </a:pPr>
            <a:r>
              <a:rPr lang="en-US" sz="2000" spc="196" dirty="0">
                <a:solidFill>
                  <a:srgbClr val="231F20"/>
                </a:solidFill>
                <a:latin typeface="Open Sauce"/>
              </a:rPr>
              <a:t>Novelty of Project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84097" y="4865361"/>
            <a:ext cx="4833680" cy="145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2499" spc="244" dirty="0">
                <a:solidFill>
                  <a:srgbClr val="231F20"/>
                </a:solidFill>
                <a:latin typeface="Open Sauce Bold"/>
              </a:rPr>
              <a:t>DESIGN AND SOLUTION</a:t>
            </a:r>
          </a:p>
          <a:p>
            <a:pPr marL="431801" lvl="1" indent="-215900">
              <a:lnSpc>
                <a:spcPts val="2760"/>
              </a:lnSpc>
              <a:buFont typeface="Arial"/>
              <a:buChar char="•"/>
            </a:pPr>
            <a:r>
              <a:rPr lang="en-US" sz="2000" spc="196" dirty="0">
                <a:solidFill>
                  <a:srgbClr val="231F20"/>
                </a:solidFill>
                <a:latin typeface="Open Sauce"/>
              </a:rPr>
              <a:t>Area Planning</a:t>
            </a:r>
          </a:p>
          <a:p>
            <a:pPr marL="431801" lvl="1" indent="-215900">
              <a:lnSpc>
                <a:spcPts val="2760"/>
              </a:lnSpc>
              <a:buFont typeface="Arial"/>
              <a:buChar char="•"/>
            </a:pPr>
            <a:r>
              <a:rPr lang="en-US" sz="2000" spc="196" dirty="0">
                <a:solidFill>
                  <a:srgbClr val="231F20"/>
                </a:solidFill>
                <a:latin typeface="Open Sauce"/>
              </a:rPr>
              <a:t>Solar Panel Design </a:t>
            </a:r>
          </a:p>
          <a:p>
            <a:pPr marL="431801" lvl="1" indent="-215900" algn="l">
              <a:lnSpc>
                <a:spcPts val="2760"/>
              </a:lnSpc>
              <a:buFont typeface="Arial"/>
              <a:buChar char="•"/>
            </a:pPr>
            <a:r>
              <a:rPr lang="en-US" sz="2000" spc="196" dirty="0">
                <a:solidFill>
                  <a:srgbClr val="231F20"/>
                </a:solidFill>
                <a:latin typeface="Open Sauce"/>
              </a:rPr>
              <a:t>Impact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84097" y="8229591"/>
            <a:ext cx="289525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231F20"/>
                </a:solidFill>
                <a:latin typeface="Open Sauce Bold"/>
              </a:rPr>
              <a:t>CONCLUSION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84097" y="6376026"/>
            <a:ext cx="4247158" cy="179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2499" spc="244" dirty="0">
                <a:solidFill>
                  <a:srgbClr val="231F20"/>
                </a:solidFill>
                <a:latin typeface="Open Sauce Bold"/>
              </a:rPr>
              <a:t>PROJECT MANAGMENT</a:t>
            </a:r>
          </a:p>
          <a:p>
            <a:pPr marL="431801" lvl="1" indent="-215900">
              <a:lnSpc>
                <a:spcPts val="2760"/>
              </a:lnSpc>
              <a:buFont typeface="Arial"/>
              <a:buChar char="•"/>
            </a:pPr>
            <a:r>
              <a:rPr lang="en-US" sz="2000" spc="196" dirty="0">
                <a:solidFill>
                  <a:srgbClr val="231F20"/>
                </a:solidFill>
                <a:latin typeface="Open Sauce"/>
              </a:rPr>
              <a:t>Project Budget</a:t>
            </a:r>
          </a:p>
          <a:p>
            <a:pPr marL="431801" lvl="1" indent="-215900">
              <a:lnSpc>
                <a:spcPts val="2760"/>
              </a:lnSpc>
              <a:buFont typeface="Arial"/>
              <a:buChar char="•"/>
            </a:pPr>
            <a:r>
              <a:rPr lang="en-US" sz="2000" spc="196" dirty="0">
                <a:solidFill>
                  <a:srgbClr val="231F20"/>
                </a:solidFill>
                <a:latin typeface="Open Sauce"/>
              </a:rPr>
              <a:t>Risk Analysis</a:t>
            </a:r>
          </a:p>
          <a:p>
            <a:pPr marL="431801" lvl="1" indent="-215900">
              <a:lnSpc>
                <a:spcPts val="2760"/>
              </a:lnSpc>
              <a:buFont typeface="Arial"/>
              <a:buChar char="•"/>
            </a:pPr>
            <a:r>
              <a:rPr lang="en-US" sz="2000" spc="196" dirty="0">
                <a:solidFill>
                  <a:srgbClr val="231F20"/>
                </a:solidFill>
                <a:latin typeface="Open Sauce"/>
              </a:rPr>
              <a:t>Gantt Chart</a:t>
            </a:r>
          </a:p>
          <a:p>
            <a:pPr marL="431801" lvl="1" indent="-215900" algn="l">
              <a:lnSpc>
                <a:spcPts val="2760"/>
              </a:lnSpc>
              <a:buFont typeface="Arial"/>
              <a:buChar char="•"/>
            </a:pPr>
            <a:r>
              <a:rPr lang="en-US" sz="2000" spc="196" dirty="0">
                <a:solidFill>
                  <a:srgbClr val="231F20"/>
                </a:solidFill>
                <a:latin typeface="Open Sauce"/>
              </a:rPr>
              <a:t>Radar Charts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71200" y="8601075"/>
            <a:ext cx="93721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246">
                <a:solidFill>
                  <a:srgbClr val="FFFFFF"/>
                </a:solidFill>
                <a:latin typeface="Open Sauce Italics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84097" y="8701087"/>
            <a:ext cx="316231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231F20"/>
                </a:solidFill>
                <a:latin typeface="Open Sauce Bold"/>
              </a:rPr>
              <a:t>FUTURE WORKS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71200" y="9061500"/>
            <a:ext cx="93721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246">
                <a:solidFill>
                  <a:srgbClr val="FFFFFF"/>
                </a:solidFill>
                <a:latin typeface="Open Sauce Italics"/>
              </a:rPr>
              <a:t>06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484097" y="9177338"/>
            <a:ext cx="316231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231F20"/>
                </a:solidFill>
                <a:latin typeface="Open Sauce Bold"/>
              </a:rPr>
              <a:t>REFERENCES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6437105" y="8187406"/>
            <a:ext cx="1644390" cy="1644383"/>
            <a:chOff x="0" y="0"/>
            <a:chExt cx="6350000" cy="63499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1451" t="-4543" r="-25146" b="-8858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28" name="Freeform 28"/>
          <p:cNvSpPr/>
          <p:nvPr/>
        </p:nvSpPr>
        <p:spPr>
          <a:xfrm>
            <a:off x="-2777871" y="796798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9" name="Freeform 2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0" name="Group 30"/>
          <p:cNvGrpSpPr/>
          <p:nvPr/>
        </p:nvGrpSpPr>
        <p:grpSpPr>
          <a:xfrm>
            <a:off x="1227773" y="3406380"/>
            <a:ext cx="142919" cy="3576238"/>
            <a:chOff x="0" y="0"/>
            <a:chExt cx="34113" cy="85359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4113" cy="853598"/>
            </a:xfrm>
            <a:custGeom>
              <a:avLst/>
              <a:gdLst/>
              <a:ahLst/>
              <a:cxnLst/>
              <a:rect l="l" t="t" r="r" b="b"/>
              <a:pathLst>
                <a:path w="34113" h="853598">
                  <a:moveTo>
                    <a:pt x="0" y="0"/>
                  </a:moveTo>
                  <a:lnTo>
                    <a:pt x="34113" y="0"/>
                  </a:lnTo>
                  <a:lnTo>
                    <a:pt x="34113" y="853598"/>
                  </a:lnTo>
                  <a:lnTo>
                    <a:pt x="0" y="8535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34113" cy="8726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782889"/>
            <a:ext cx="8115300" cy="3403279"/>
          </a:xfrm>
          <a:custGeom>
            <a:avLst/>
            <a:gdLst/>
            <a:ahLst/>
            <a:cxnLst/>
            <a:rect l="l" t="t" r="r" b="b"/>
            <a:pathLst>
              <a:path w="8115300" h="3403279">
                <a:moveTo>
                  <a:pt x="0" y="0"/>
                </a:moveTo>
                <a:lnTo>
                  <a:pt x="8115300" y="0"/>
                </a:lnTo>
                <a:lnTo>
                  <a:pt x="8115300" y="3403279"/>
                </a:lnTo>
                <a:lnTo>
                  <a:pt x="0" y="3403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678" b="-6452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048851" y="735591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7" name="Group 7"/>
          <p:cNvGrpSpPr/>
          <p:nvPr/>
        </p:nvGrpSpPr>
        <p:grpSpPr>
          <a:xfrm>
            <a:off x="-1326199" y="-2628900"/>
            <a:ext cx="4114800" cy="41148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779076" y="447675"/>
            <a:ext cx="1549939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C5739"/>
                </a:solidFill>
                <a:latin typeface="Open Sauce Bold"/>
              </a:rPr>
              <a:t>Charging Area and Metrobus Location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-3036336" y="-85776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Freeform 12"/>
          <p:cNvSpPr/>
          <p:nvPr/>
        </p:nvSpPr>
        <p:spPr>
          <a:xfrm>
            <a:off x="2270496" y="5233793"/>
            <a:ext cx="12879406" cy="4939309"/>
          </a:xfrm>
          <a:custGeom>
            <a:avLst/>
            <a:gdLst/>
            <a:ahLst/>
            <a:cxnLst/>
            <a:rect l="l" t="t" r="r" b="b"/>
            <a:pathLst>
              <a:path w="12879406" h="4939309">
                <a:moveTo>
                  <a:pt x="0" y="0"/>
                </a:moveTo>
                <a:lnTo>
                  <a:pt x="12879406" y="0"/>
                </a:lnTo>
                <a:lnTo>
                  <a:pt x="12879406" y="4939309"/>
                </a:lnTo>
                <a:lnTo>
                  <a:pt x="0" y="49393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41" t="-1040" r="-2241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Freeform 13"/>
          <p:cNvSpPr/>
          <p:nvPr/>
        </p:nvSpPr>
        <p:spPr>
          <a:xfrm>
            <a:off x="499651" y="1782889"/>
            <a:ext cx="7857472" cy="3403279"/>
          </a:xfrm>
          <a:custGeom>
            <a:avLst/>
            <a:gdLst/>
            <a:ahLst/>
            <a:cxnLst/>
            <a:rect l="l" t="t" r="r" b="b"/>
            <a:pathLst>
              <a:path w="7857472" h="3403279">
                <a:moveTo>
                  <a:pt x="0" y="0"/>
                </a:moveTo>
                <a:lnTo>
                  <a:pt x="7857472" y="0"/>
                </a:lnTo>
                <a:lnTo>
                  <a:pt x="7857472" y="3403279"/>
                </a:lnTo>
                <a:lnTo>
                  <a:pt x="0" y="34032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4598" b="-15271"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344" y="2262662"/>
            <a:ext cx="18143311" cy="8024338"/>
          </a:xfrm>
          <a:custGeom>
            <a:avLst/>
            <a:gdLst/>
            <a:ahLst/>
            <a:cxnLst/>
            <a:rect l="l" t="t" r="r" b="b"/>
            <a:pathLst>
              <a:path w="18143311" h="8024338">
                <a:moveTo>
                  <a:pt x="0" y="0"/>
                </a:moveTo>
                <a:lnTo>
                  <a:pt x="18143312" y="0"/>
                </a:lnTo>
                <a:lnTo>
                  <a:pt x="18143312" y="8024338"/>
                </a:lnTo>
                <a:lnTo>
                  <a:pt x="0" y="802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t="-7756" b="-1087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13304174" y="145568"/>
            <a:ext cx="4839137" cy="4841177"/>
            <a:chOff x="0" y="0"/>
            <a:chExt cx="6832800" cy="6835680"/>
          </a:xfrm>
        </p:grpSpPr>
        <p:sp>
          <p:nvSpPr>
            <p:cNvPr id="4" name="Freeform 4"/>
            <p:cNvSpPr/>
            <p:nvPr/>
          </p:nvSpPr>
          <p:spPr>
            <a:xfrm>
              <a:off x="0" y="508"/>
              <a:ext cx="6832726" cy="6835140"/>
            </a:xfrm>
            <a:custGeom>
              <a:avLst/>
              <a:gdLst/>
              <a:ahLst/>
              <a:cxnLst/>
              <a:rect l="l" t="t" r="r" b="b"/>
              <a:pathLst>
                <a:path w="6832726" h="6835140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621259" y="463672"/>
            <a:ext cx="4204968" cy="42049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97D5A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154499" y="1642549"/>
            <a:ext cx="313848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C5739"/>
                </a:solidFill>
                <a:latin typeface="Open Sauce Bold"/>
              </a:rPr>
              <a:t>Layout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C5739"/>
                </a:solidFill>
                <a:latin typeface="Open Sauce Bold"/>
              </a:rPr>
              <a:t> for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C5739"/>
                </a:solidFill>
                <a:latin typeface="Open Sauce Bold"/>
              </a:rPr>
              <a:t>Söğütlüçeşme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00153" y="3895521"/>
            <a:ext cx="3678955" cy="1668117"/>
            <a:chOff x="0" y="0"/>
            <a:chExt cx="968943" cy="43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8943" cy="439340"/>
            </a:xfrm>
            <a:custGeom>
              <a:avLst/>
              <a:gdLst/>
              <a:ahLst/>
              <a:cxnLst/>
              <a:rect l="l" t="t" r="r" b="b"/>
              <a:pathLst>
                <a:path w="968943" h="439340">
                  <a:moveTo>
                    <a:pt x="107323" y="0"/>
                  </a:moveTo>
                  <a:lnTo>
                    <a:pt x="861619" y="0"/>
                  </a:lnTo>
                  <a:cubicBezTo>
                    <a:pt x="920892" y="0"/>
                    <a:pt x="968943" y="48050"/>
                    <a:pt x="968943" y="107323"/>
                  </a:cubicBezTo>
                  <a:lnTo>
                    <a:pt x="968943" y="332016"/>
                  </a:lnTo>
                  <a:cubicBezTo>
                    <a:pt x="968943" y="360480"/>
                    <a:pt x="957636" y="387778"/>
                    <a:pt x="937508" y="407905"/>
                  </a:cubicBezTo>
                  <a:cubicBezTo>
                    <a:pt x="917382" y="428032"/>
                    <a:pt x="890083" y="439340"/>
                    <a:pt x="861619" y="439340"/>
                  </a:cubicBezTo>
                  <a:lnTo>
                    <a:pt x="107323" y="439340"/>
                  </a:lnTo>
                  <a:cubicBezTo>
                    <a:pt x="48050" y="439340"/>
                    <a:pt x="0" y="391289"/>
                    <a:pt x="0" y="332016"/>
                  </a:cubicBezTo>
                  <a:lnTo>
                    <a:pt x="0" y="107323"/>
                  </a:lnTo>
                  <a:cubicBezTo>
                    <a:pt x="0" y="48050"/>
                    <a:pt x="48050" y="0"/>
                    <a:pt x="107323" y="0"/>
                  </a:cubicBezTo>
                  <a:close/>
                </a:path>
              </a:pathLst>
            </a:custGeom>
            <a:solidFill>
              <a:srgbClr val="59866F">
                <a:alpha val="97647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68943" cy="486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r>
                <a:rPr lang="en-US" sz="2499" spc="244" dirty="0">
                  <a:solidFill>
                    <a:srgbClr val="FFFFFF">
                      <a:alpha val="97647"/>
                    </a:srgbClr>
                  </a:solidFill>
                  <a:latin typeface="Open Sauce"/>
                </a:rPr>
                <a:t>Solar Panels</a:t>
              </a:r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-3402703" y="-894751"/>
            <a:ext cx="6805405" cy="6038251"/>
          </a:xfrm>
          <a:custGeom>
            <a:avLst/>
            <a:gdLst/>
            <a:ahLst/>
            <a:cxnLst/>
            <a:rect l="l" t="t" r="r" b="b"/>
            <a:pathLst>
              <a:path w="6805405" h="6038251">
                <a:moveTo>
                  <a:pt x="6805406" y="6038251"/>
                </a:moveTo>
                <a:lnTo>
                  <a:pt x="0" y="6038251"/>
                </a:lnTo>
                <a:lnTo>
                  <a:pt x="0" y="0"/>
                </a:lnTo>
                <a:lnTo>
                  <a:pt x="6805406" y="0"/>
                </a:lnTo>
                <a:lnTo>
                  <a:pt x="6805406" y="60382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6" name="Group 6"/>
          <p:cNvGrpSpPr/>
          <p:nvPr/>
        </p:nvGrpSpPr>
        <p:grpSpPr>
          <a:xfrm>
            <a:off x="9492235" y="6116089"/>
            <a:ext cx="3678955" cy="1668117"/>
            <a:chOff x="0" y="0"/>
            <a:chExt cx="968943" cy="4393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68943" cy="439340"/>
            </a:xfrm>
            <a:custGeom>
              <a:avLst/>
              <a:gdLst/>
              <a:ahLst/>
              <a:cxnLst/>
              <a:rect l="l" t="t" r="r" b="b"/>
              <a:pathLst>
                <a:path w="968943" h="439340">
                  <a:moveTo>
                    <a:pt x="107323" y="0"/>
                  </a:moveTo>
                  <a:lnTo>
                    <a:pt x="861619" y="0"/>
                  </a:lnTo>
                  <a:cubicBezTo>
                    <a:pt x="920892" y="0"/>
                    <a:pt x="968943" y="48050"/>
                    <a:pt x="968943" y="107323"/>
                  </a:cubicBezTo>
                  <a:lnTo>
                    <a:pt x="968943" y="332016"/>
                  </a:lnTo>
                  <a:cubicBezTo>
                    <a:pt x="968943" y="360480"/>
                    <a:pt x="957636" y="387778"/>
                    <a:pt x="937508" y="407905"/>
                  </a:cubicBezTo>
                  <a:cubicBezTo>
                    <a:pt x="917382" y="428032"/>
                    <a:pt x="890083" y="439340"/>
                    <a:pt x="861619" y="439340"/>
                  </a:cubicBezTo>
                  <a:lnTo>
                    <a:pt x="107323" y="439340"/>
                  </a:lnTo>
                  <a:cubicBezTo>
                    <a:pt x="48050" y="439340"/>
                    <a:pt x="0" y="391289"/>
                    <a:pt x="0" y="332016"/>
                  </a:cubicBezTo>
                  <a:lnTo>
                    <a:pt x="0" y="107323"/>
                  </a:lnTo>
                  <a:cubicBezTo>
                    <a:pt x="0" y="48050"/>
                    <a:pt x="48050" y="0"/>
                    <a:pt x="107323" y="0"/>
                  </a:cubicBezTo>
                  <a:close/>
                </a:path>
              </a:pathLst>
            </a:custGeom>
            <a:solidFill>
              <a:srgbClr val="59866F">
                <a:alpha val="97647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68943" cy="486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r>
                <a:rPr lang="en-US" sz="2499" spc="244">
                  <a:solidFill>
                    <a:srgbClr val="FFFFFF">
                      <a:alpha val="97647"/>
                    </a:srgbClr>
                  </a:solidFill>
                  <a:latin typeface="Open Sauce"/>
                </a:rPr>
                <a:t>Inverter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700153" y="6116089"/>
            <a:ext cx="3678955" cy="1668117"/>
            <a:chOff x="0" y="0"/>
            <a:chExt cx="968943" cy="4393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8943" cy="439340"/>
            </a:xfrm>
            <a:custGeom>
              <a:avLst/>
              <a:gdLst/>
              <a:ahLst/>
              <a:cxnLst/>
              <a:rect l="l" t="t" r="r" b="b"/>
              <a:pathLst>
                <a:path w="968943" h="439340">
                  <a:moveTo>
                    <a:pt x="107323" y="0"/>
                  </a:moveTo>
                  <a:lnTo>
                    <a:pt x="861619" y="0"/>
                  </a:lnTo>
                  <a:cubicBezTo>
                    <a:pt x="920892" y="0"/>
                    <a:pt x="968943" y="48050"/>
                    <a:pt x="968943" y="107323"/>
                  </a:cubicBezTo>
                  <a:lnTo>
                    <a:pt x="968943" y="332016"/>
                  </a:lnTo>
                  <a:cubicBezTo>
                    <a:pt x="968943" y="360480"/>
                    <a:pt x="957636" y="387778"/>
                    <a:pt x="937508" y="407905"/>
                  </a:cubicBezTo>
                  <a:cubicBezTo>
                    <a:pt x="917382" y="428032"/>
                    <a:pt x="890083" y="439340"/>
                    <a:pt x="861619" y="439340"/>
                  </a:cubicBezTo>
                  <a:lnTo>
                    <a:pt x="107323" y="439340"/>
                  </a:lnTo>
                  <a:cubicBezTo>
                    <a:pt x="48050" y="439340"/>
                    <a:pt x="0" y="391289"/>
                    <a:pt x="0" y="332016"/>
                  </a:cubicBezTo>
                  <a:lnTo>
                    <a:pt x="0" y="107323"/>
                  </a:lnTo>
                  <a:cubicBezTo>
                    <a:pt x="0" y="48050"/>
                    <a:pt x="48050" y="0"/>
                    <a:pt x="107323" y="0"/>
                  </a:cubicBezTo>
                  <a:close/>
                </a:path>
              </a:pathLst>
            </a:custGeom>
            <a:solidFill>
              <a:srgbClr val="59866F">
                <a:alpha val="97647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968943" cy="486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r>
                <a:rPr lang="en-US" sz="2499" spc="244">
                  <a:solidFill>
                    <a:srgbClr val="FFFFFF">
                      <a:alpha val="97647"/>
                    </a:srgbClr>
                  </a:solidFill>
                  <a:latin typeface="Open Sauce"/>
                </a:rPr>
                <a:t>Charge Controller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01760" y="3895521"/>
            <a:ext cx="3669430" cy="1668117"/>
            <a:chOff x="0" y="0"/>
            <a:chExt cx="966434" cy="4393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66434" cy="439340"/>
            </a:xfrm>
            <a:custGeom>
              <a:avLst/>
              <a:gdLst/>
              <a:ahLst/>
              <a:cxnLst/>
              <a:rect l="l" t="t" r="r" b="b"/>
              <a:pathLst>
                <a:path w="966434" h="439340">
                  <a:moveTo>
                    <a:pt x="107602" y="0"/>
                  </a:moveTo>
                  <a:lnTo>
                    <a:pt x="858832" y="0"/>
                  </a:lnTo>
                  <a:cubicBezTo>
                    <a:pt x="887370" y="0"/>
                    <a:pt x="914739" y="11337"/>
                    <a:pt x="934918" y="31516"/>
                  </a:cubicBezTo>
                  <a:cubicBezTo>
                    <a:pt x="955098" y="51695"/>
                    <a:pt x="966434" y="79064"/>
                    <a:pt x="966434" y="107602"/>
                  </a:cubicBezTo>
                  <a:lnTo>
                    <a:pt x="966434" y="331738"/>
                  </a:lnTo>
                  <a:cubicBezTo>
                    <a:pt x="966434" y="360275"/>
                    <a:pt x="955098" y="387644"/>
                    <a:pt x="934918" y="407824"/>
                  </a:cubicBezTo>
                  <a:cubicBezTo>
                    <a:pt x="914739" y="428003"/>
                    <a:pt x="887370" y="439340"/>
                    <a:pt x="858832" y="439340"/>
                  </a:cubicBezTo>
                  <a:lnTo>
                    <a:pt x="107602" y="439340"/>
                  </a:lnTo>
                  <a:cubicBezTo>
                    <a:pt x="79064" y="439340"/>
                    <a:pt x="51695" y="428003"/>
                    <a:pt x="31516" y="407824"/>
                  </a:cubicBezTo>
                  <a:cubicBezTo>
                    <a:pt x="11337" y="387644"/>
                    <a:pt x="0" y="360275"/>
                    <a:pt x="0" y="331738"/>
                  </a:cubicBezTo>
                  <a:lnTo>
                    <a:pt x="0" y="107602"/>
                  </a:lnTo>
                  <a:cubicBezTo>
                    <a:pt x="0" y="79064"/>
                    <a:pt x="11337" y="51695"/>
                    <a:pt x="31516" y="31516"/>
                  </a:cubicBezTo>
                  <a:cubicBezTo>
                    <a:pt x="51695" y="11337"/>
                    <a:pt x="79064" y="0"/>
                    <a:pt x="107602" y="0"/>
                  </a:cubicBezTo>
                  <a:close/>
                </a:path>
              </a:pathLst>
            </a:custGeom>
            <a:solidFill>
              <a:srgbClr val="59866F">
                <a:alpha val="97647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966434" cy="486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r>
                <a:rPr lang="en-US" sz="2499" spc="244">
                  <a:solidFill>
                    <a:srgbClr val="FFFFFF">
                      <a:alpha val="97647"/>
                    </a:srgbClr>
                  </a:solidFill>
                  <a:latin typeface="Open Sauce"/>
                </a:rPr>
                <a:t>Batteries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rot="-10800000" flipH="1" flipV="1">
            <a:off x="15309708" y="6116089"/>
            <a:ext cx="5956584" cy="5285114"/>
          </a:xfrm>
          <a:custGeom>
            <a:avLst/>
            <a:gdLst/>
            <a:ahLst/>
            <a:cxnLst/>
            <a:rect l="l" t="t" r="r" b="b"/>
            <a:pathLst>
              <a:path w="5956584" h="5285114">
                <a:moveTo>
                  <a:pt x="5956584" y="5285114"/>
                </a:moveTo>
                <a:lnTo>
                  <a:pt x="0" y="5285114"/>
                </a:lnTo>
                <a:lnTo>
                  <a:pt x="0" y="0"/>
                </a:lnTo>
                <a:lnTo>
                  <a:pt x="5956584" y="0"/>
                </a:lnTo>
                <a:lnTo>
                  <a:pt x="5956584" y="528511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6" name="TextBox 16"/>
          <p:cNvSpPr txBox="1"/>
          <p:nvPr/>
        </p:nvSpPr>
        <p:spPr>
          <a:xfrm>
            <a:off x="4652910" y="1194735"/>
            <a:ext cx="8982179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30"/>
              </a:lnSpc>
            </a:pPr>
            <a:r>
              <a:rPr lang="en-US" sz="7000" spc="245" dirty="0">
                <a:solidFill>
                  <a:srgbClr val="1C5739"/>
                </a:solidFill>
                <a:latin typeface="Open Sauce Bold"/>
              </a:rPr>
              <a:t>Solar Panel Design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97747" y="2019600"/>
            <a:ext cx="9892507" cy="75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96979C"/>
                </a:solidFill>
                <a:latin typeface="Arimo Bold"/>
              </a:rPr>
              <a:t>For a standalone system for Metrobus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8574" y="2541202"/>
            <a:ext cx="7368252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9"/>
              </a:lnSpc>
              <a:spcBef>
                <a:spcPct val="0"/>
              </a:spcBef>
            </a:pPr>
            <a:r>
              <a:rPr lang="en-US" sz="6999" spc="244">
                <a:solidFill>
                  <a:srgbClr val="397D5A"/>
                </a:solidFill>
                <a:latin typeface="Open Sauce Bold"/>
              </a:rPr>
              <a:t>SOLAR PANELS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-277239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796580" y="2844097"/>
            <a:ext cx="7870428" cy="216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7"/>
              </a:lnSpc>
            </a:pPr>
            <a:r>
              <a:rPr lang="en-US" sz="4105" dirty="0">
                <a:solidFill>
                  <a:srgbClr val="262333"/>
                </a:solidFill>
                <a:latin typeface="Arimo"/>
              </a:rPr>
              <a:t> </a:t>
            </a:r>
          </a:p>
          <a:p>
            <a:pPr marL="886326" lvl="1" indent="-443163" algn="ctr">
              <a:lnSpc>
                <a:spcPts val="5747"/>
              </a:lnSpc>
              <a:buFont typeface="Arial"/>
              <a:buChar char="•"/>
            </a:pPr>
            <a:r>
              <a:rPr lang="en-US" sz="4105" dirty="0">
                <a:solidFill>
                  <a:srgbClr val="262333"/>
                </a:solidFill>
                <a:latin typeface="Arimo"/>
              </a:rPr>
              <a:t> Solar panels convert sunlight </a:t>
            </a:r>
          </a:p>
          <a:p>
            <a:pPr>
              <a:lnSpc>
                <a:spcPts val="5747"/>
              </a:lnSpc>
            </a:pPr>
            <a:r>
              <a:rPr lang="en-US" sz="4105" dirty="0">
                <a:solidFill>
                  <a:srgbClr val="262333"/>
                </a:solidFill>
                <a:latin typeface="Arimo"/>
              </a:rPr>
              <a:t>       into electrical energy.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35383" y="5702098"/>
            <a:ext cx="3465904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35383" y="7453003"/>
            <a:ext cx="3465904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35383" y="6414673"/>
            <a:ext cx="653144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000000"/>
                </a:solidFill>
                <a:latin typeface="Open Sauce"/>
              </a:rPr>
              <a:t>Solar Panel Criteria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35383" y="8101508"/>
            <a:ext cx="603643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000000"/>
                </a:solidFill>
                <a:latin typeface="Open Sauce"/>
              </a:rPr>
              <a:t>Solar Panel Needs</a:t>
            </a:r>
          </a:p>
        </p:txBody>
      </p:sp>
      <p:sp>
        <p:nvSpPr>
          <p:cNvPr id="9" name="Freeform 9"/>
          <p:cNvSpPr/>
          <p:nvPr/>
        </p:nvSpPr>
        <p:spPr>
          <a:xfrm>
            <a:off x="9630280" y="1872309"/>
            <a:ext cx="7869230" cy="5865491"/>
          </a:xfrm>
          <a:custGeom>
            <a:avLst/>
            <a:gdLst/>
            <a:ahLst/>
            <a:cxnLst/>
            <a:rect l="l" t="t" r="r" b="b"/>
            <a:pathLst>
              <a:path w="7869230" h="5865491">
                <a:moveTo>
                  <a:pt x="0" y="0"/>
                </a:moveTo>
                <a:lnTo>
                  <a:pt x="7869230" y="0"/>
                </a:lnTo>
                <a:lnTo>
                  <a:pt x="7869230" y="5865491"/>
                </a:lnTo>
                <a:lnTo>
                  <a:pt x="0" y="58654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TextBox 10"/>
          <p:cNvSpPr txBox="1"/>
          <p:nvPr/>
        </p:nvSpPr>
        <p:spPr>
          <a:xfrm>
            <a:off x="10069567" y="7924343"/>
            <a:ext cx="6990656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97D5A"/>
                </a:solidFill>
                <a:latin typeface="DejaVu Serif Bold"/>
              </a:rPr>
              <a:t>Monocrystalline Solar Panel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15640" y="-242089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14490734" y="-1367698"/>
            <a:ext cx="2580937" cy="258093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965895" y="-4074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7" name="Group 7"/>
          <p:cNvGrpSpPr/>
          <p:nvPr/>
        </p:nvGrpSpPr>
        <p:grpSpPr>
          <a:xfrm>
            <a:off x="-1759113" y="-5328767"/>
            <a:ext cx="8102146" cy="810214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677759" y="2405982"/>
            <a:ext cx="4622283" cy="840415"/>
          </a:xfrm>
          <a:custGeom>
            <a:avLst/>
            <a:gdLst/>
            <a:ahLst/>
            <a:cxnLst/>
            <a:rect l="l" t="t" r="r" b="b"/>
            <a:pathLst>
              <a:path w="4622283" h="840415">
                <a:moveTo>
                  <a:pt x="0" y="0"/>
                </a:moveTo>
                <a:lnTo>
                  <a:pt x="4622283" y="0"/>
                </a:lnTo>
                <a:lnTo>
                  <a:pt x="4622283" y="840415"/>
                </a:lnTo>
                <a:lnTo>
                  <a:pt x="0" y="840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TextBox 11"/>
          <p:cNvSpPr txBox="1"/>
          <p:nvPr/>
        </p:nvSpPr>
        <p:spPr>
          <a:xfrm>
            <a:off x="988546" y="487434"/>
            <a:ext cx="4133860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FFFFFF"/>
                </a:solidFill>
                <a:latin typeface="Open Sauce Bold"/>
              </a:rPr>
              <a:t>SOLAR PANEL CRITERIA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60683" y="2357075"/>
            <a:ext cx="2744887" cy="823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1"/>
              </a:lnSpc>
              <a:spcBef>
                <a:spcPct val="0"/>
              </a:spcBef>
            </a:pPr>
            <a:r>
              <a:rPr lang="en-US" sz="4686" dirty="0">
                <a:solidFill>
                  <a:srgbClr val="59866F"/>
                </a:solidFill>
                <a:latin typeface="Arimo Bold"/>
              </a:rPr>
              <a:t>Durability</a:t>
            </a:r>
          </a:p>
        </p:txBody>
      </p:sp>
      <p:sp>
        <p:nvSpPr>
          <p:cNvPr id="13" name="Freeform 13"/>
          <p:cNvSpPr/>
          <p:nvPr/>
        </p:nvSpPr>
        <p:spPr>
          <a:xfrm>
            <a:off x="2586937" y="3573570"/>
            <a:ext cx="4622283" cy="840415"/>
          </a:xfrm>
          <a:custGeom>
            <a:avLst/>
            <a:gdLst/>
            <a:ahLst/>
            <a:cxnLst/>
            <a:rect l="l" t="t" r="r" b="b"/>
            <a:pathLst>
              <a:path w="4622283" h="840415">
                <a:moveTo>
                  <a:pt x="0" y="0"/>
                </a:moveTo>
                <a:lnTo>
                  <a:pt x="4622283" y="0"/>
                </a:lnTo>
                <a:lnTo>
                  <a:pt x="4622283" y="840415"/>
                </a:lnTo>
                <a:lnTo>
                  <a:pt x="0" y="840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4" name="TextBox 14"/>
          <p:cNvSpPr txBox="1"/>
          <p:nvPr/>
        </p:nvSpPr>
        <p:spPr>
          <a:xfrm>
            <a:off x="3750563" y="3524663"/>
            <a:ext cx="1983482" cy="823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1"/>
              </a:lnSpc>
              <a:spcBef>
                <a:spcPct val="0"/>
              </a:spcBef>
            </a:pPr>
            <a:r>
              <a:rPr lang="en-US" sz="4686">
                <a:solidFill>
                  <a:srgbClr val="59866F"/>
                </a:solidFill>
                <a:latin typeface="Arimo Bold"/>
              </a:rPr>
              <a:t>Weight</a:t>
            </a:r>
          </a:p>
        </p:txBody>
      </p:sp>
      <p:sp>
        <p:nvSpPr>
          <p:cNvPr id="15" name="Freeform 15"/>
          <p:cNvSpPr/>
          <p:nvPr/>
        </p:nvSpPr>
        <p:spPr>
          <a:xfrm>
            <a:off x="2586937" y="7852423"/>
            <a:ext cx="4622283" cy="840415"/>
          </a:xfrm>
          <a:custGeom>
            <a:avLst/>
            <a:gdLst/>
            <a:ahLst/>
            <a:cxnLst/>
            <a:rect l="l" t="t" r="r" b="b"/>
            <a:pathLst>
              <a:path w="4622283" h="840415">
                <a:moveTo>
                  <a:pt x="0" y="0"/>
                </a:moveTo>
                <a:lnTo>
                  <a:pt x="4622283" y="0"/>
                </a:lnTo>
                <a:lnTo>
                  <a:pt x="4622283" y="840415"/>
                </a:lnTo>
                <a:lnTo>
                  <a:pt x="0" y="840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6" name="TextBox 16"/>
          <p:cNvSpPr txBox="1"/>
          <p:nvPr/>
        </p:nvSpPr>
        <p:spPr>
          <a:xfrm>
            <a:off x="4080962" y="7803516"/>
            <a:ext cx="1322685" cy="823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1"/>
              </a:lnSpc>
              <a:spcBef>
                <a:spcPct val="0"/>
              </a:spcBef>
            </a:pPr>
            <a:r>
              <a:rPr lang="en-US" sz="4686">
                <a:solidFill>
                  <a:srgbClr val="59866F"/>
                </a:solidFill>
                <a:latin typeface="Arimo Bold"/>
              </a:rPr>
              <a:t>Cost</a:t>
            </a:r>
          </a:p>
        </p:txBody>
      </p:sp>
      <p:sp>
        <p:nvSpPr>
          <p:cNvPr id="17" name="Freeform 17"/>
          <p:cNvSpPr/>
          <p:nvPr/>
        </p:nvSpPr>
        <p:spPr>
          <a:xfrm>
            <a:off x="7677759" y="4646572"/>
            <a:ext cx="4622283" cy="840415"/>
          </a:xfrm>
          <a:custGeom>
            <a:avLst/>
            <a:gdLst/>
            <a:ahLst/>
            <a:cxnLst/>
            <a:rect l="l" t="t" r="r" b="b"/>
            <a:pathLst>
              <a:path w="4622283" h="840415">
                <a:moveTo>
                  <a:pt x="0" y="0"/>
                </a:moveTo>
                <a:lnTo>
                  <a:pt x="4622283" y="0"/>
                </a:lnTo>
                <a:lnTo>
                  <a:pt x="4622283" y="840415"/>
                </a:lnTo>
                <a:lnTo>
                  <a:pt x="0" y="840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8" name="TextBox 18"/>
          <p:cNvSpPr txBox="1"/>
          <p:nvPr/>
        </p:nvSpPr>
        <p:spPr>
          <a:xfrm>
            <a:off x="8609462" y="4597665"/>
            <a:ext cx="2447330" cy="823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1"/>
              </a:lnSpc>
              <a:spcBef>
                <a:spcPct val="0"/>
              </a:spcBef>
            </a:pPr>
            <a:r>
              <a:rPr lang="en-US" sz="4686">
                <a:solidFill>
                  <a:srgbClr val="59866F"/>
                </a:solidFill>
                <a:latin typeface="Arimo Bold"/>
              </a:rPr>
              <a:t>Lifespan</a:t>
            </a:r>
          </a:p>
        </p:txBody>
      </p:sp>
      <p:sp>
        <p:nvSpPr>
          <p:cNvPr id="19" name="Freeform 19"/>
          <p:cNvSpPr/>
          <p:nvPr/>
        </p:nvSpPr>
        <p:spPr>
          <a:xfrm>
            <a:off x="2586937" y="5649933"/>
            <a:ext cx="4622283" cy="840415"/>
          </a:xfrm>
          <a:custGeom>
            <a:avLst/>
            <a:gdLst/>
            <a:ahLst/>
            <a:cxnLst/>
            <a:rect l="l" t="t" r="r" b="b"/>
            <a:pathLst>
              <a:path w="4622283" h="840415">
                <a:moveTo>
                  <a:pt x="0" y="0"/>
                </a:moveTo>
                <a:lnTo>
                  <a:pt x="4622283" y="0"/>
                </a:lnTo>
                <a:lnTo>
                  <a:pt x="4622283" y="840415"/>
                </a:lnTo>
                <a:lnTo>
                  <a:pt x="0" y="840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0" name="TextBox 20"/>
          <p:cNvSpPr txBox="1"/>
          <p:nvPr/>
        </p:nvSpPr>
        <p:spPr>
          <a:xfrm>
            <a:off x="3095472" y="5601026"/>
            <a:ext cx="3605212" cy="823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1"/>
              </a:lnSpc>
              <a:spcBef>
                <a:spcPct val="0"/>
              </a:spcBef>
            </a:pPr>
            <a:r>
              <a:rPr lang="en-US" sz="4686">
                <a:solidFill>
                  <a:srgbClr val="59866F"/>
                </a:solidFill>
                <a:latin typeface="Arimo Bold"/>
              </a:rPr>
              <a:t>Maintenance</a:t>
            </a:r>
          </a:p>
        </p:txBody>
      </p:sp>
      <p:sp>
        <p:nvSpPr>
          <p:cNvPr id="21" name="Freeform 21"/>
          <p:cNvSpPr/>
          <p:nvPr/>
        </p:nvSpPr>
        <p:spPr>
          <a:xfrm>
            <a:off x="7677759" y="6885880"/>
            <a:ext cx="4622283" cy="840415"/>
          </a:xfrm>
          <a:custGeom>
            <a:avLst/>
            <a:gdLst/>
            <a:ahLst/>
            <a:cxnLst/>
            <a:rect l="l" t="t" r="r" b="b"/>
            <a:pathLst>
              <a:path w="4622283" h="840415">
                <a:moveTo>
                  <a:pt x="0" y="0"/>
                </a:moveTo>
                <a:lnTo>
                  <a:pt x="4622283" y="0"/>
                </a:lnTo>
                <a:lnTo>
                  <a:pt x="4622283" y="840415"/>
                </a:lnTo>
                <a:lnTo>
                  <a:pt x="0" y="840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2" name="TextBox 22"/>
          <p:cNvSpPr txBox="1"/>
          <p:nvPr/>
        </p:nvSpPr>
        <p:spPr>
          <a:xfrm>
            <a:off x="8609462" y="6836973"/>
            <a:ext cx="2811760" cy="823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1"/>
              </a:lnSpc>
              <a:spcBef>
                <a:spcPct val="0"/>
              </a:spcBef>
            </a:pPr>
            <a:r>
              <a:rPr lang="en-US" sz="4686">
                <a:solidFill>
                  <a:srgbClr val="59866F"/>
                </a:solidFill>
                <a:latin typeface="Arimo Bold"/>
              </a:rPr>
              <a:t>Efficiency</a:t>
            </a:r>
          </a:p>
        </p:txBody>
      </p:sp>
      <p:sp>
        <p:nvSpPr>
          <p:cNvPr id="23" name="Freeform 23"/>
          <p:cNvSpPr/>
          <p:nvPr/>
        </p:nvSpPr>
        <p:spPr>
          <a:xfrm>
            <a:off x="12998115" y="3169734"/>
            <a:ext cx="4958929" cy="5800811"/>
          </a:xfrm>
          <a:custGeom>
            <a:avLst/>
            <a:gdLst/>
            <a:ahLst/>
            <a:cxnLst/>
            <a:rect l="l" t="t" r="r" b="b"/>
            <a:pathLst>
              <a:path w="4958929" h="5800811">
                <a:moveTo>
                  <a:pt x="0" y="0"/>
                </a:moveTo>
                <a:lnTo>
                  <a:pt x="4958929" y="0"/>
                </a:lnTo>
                <a:lnTo>
                  <a:pt x="4958929" y="5800812"/>
                </a:lnTo>
                <a:lnTo>
                  <a:pt x="0" y="5800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90629"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81054" y="438150"/>
            <a:ext cx="952589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1C5739"/>
                </a:solidFill>
                <a:latin typeface="Open Sauce Bold"/>
              </a:rPr>
              <a:t>SOLAR PANEL NEEDS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976550" y="1725432"/>
            <a:ext cx="8626410" cy="8281732"/>
            <a:chOff x="0" y="0"/>
            <a:chExt cx="791069" cy="7594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1069" cy="759461"/>
            </a:xfrm>
            <a:custGeom>
              <a:avLst/>
              <a:gdLst/>
              <a:ahLst/>
              <a:cxnLst/>
              <a:rect l="l" t="t" r="r" b="b"/>
              <a:pathLst>
                <a:path w="791069" h="759461">
                  <a:moveTo>
                    <a:pt x="395535" y="0"/>
                  </a:moveTo>
                  <a:cubicBezTo>
                    <a:pt x="177087" y="0"/>
                    <a:pt x="0" y="170011"/>
                    <a:pt x="0" y="379731"/>
                  </a:cubicBezTo>
                  <a:cubicBezTo>
                    <a:pt x="0" y="589450"/>
                    <a:pt x="177087" y="759461"/>
                    <a:pt x="395535" y="759461"/>
                  </a:cubicBezTo>
                  <a:cubicBezTo>
                    <a:pt x="613983" y="759461"/>
                    <a:pt x="791069" y="589450"/>
                    <a:pt x="791069" y="379731"/>
                  </a:cubicBezTo>
                  <a:cubicBezTo>
                    <a:pt x="791069" y="170011"/>
                    <a:pt x="613983" y="0"/>
                    <a:pt x="395535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4163" y="52150"/>
              <a:ext cx="642744" cy="636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221196" y="-195585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10976550" y="1386840"/>
            <a:ext cx="9618780" cy="8656902"/>
          </a:xfrm>
          <a:custGeom>
            <a:avLst/>
            <a:gdLst/>
            <a:ahLst/>
            <a:cxnLst/>
            <a:rect l="l" t="t" r="r" b="b"/>
            <a:pathLst>
              <a:path w="9618780" h="8656902">
                <a:moveTo>
                  <a:pt x="0" y="0"/>
                </a:moveTo>
                <a:lnTo>
                  <a:pt x="9618781" y="0"/>
                </a:lnTo>
                <a:lnTo>
                  <a:pt x="9618781" y="8656902"/>
                </a:lnTo>
                <a:lnTo>
                  <a:pt x="0" y="8656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14915640" y="-95682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2466124" y="2731463"/>
            <a:ext cx="7788377" cy="7254508"/>
          </a:xfrm>
          <a:custGeom>
            <a:avLst/>
            <a:gdLst/>
            <a:ahLst/>
            <a:cxnLst/>
            <a:rect l="l" t="t" r="r" b="b"/>
            <a:pathLst>
              <a:path w="7788377" h="7254508">
                <a:moveTo>
                  <a:pt x="0" y="0"/>
                </a:moveTo>
                <a:lnTo>
                  <a:pt x="7788377" y="0"/>
                </a:lnTo>
                <a:lnTo>
                  <a:pt x="7788377" y="7254508"/>
                </a:lnTo>
                <a:lnTo>
                  <a:pt x="0" y="72545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098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TextBox 10"/>
          <p:cNvSpPr txBox="1"/>
          <p:nvPr/>
        </p:nvSpPr>
        <p:spPr>
          <a:xfrm>
            <a:off x="11897152" y="3843944"/>
            <a:ext cx="6036976" cy="3396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6501" lvl="1" indent="-298250">
              <a:lnSpc>
                <a:spcPts val="3868"/>
              </a:lnSpc>
              <a:buFont typeface="Arial"/>
              <a:buChar char="•"/>
            </a:pPr>
            <a:r>
              <a:rPr lang="en-US" sz="2762">
                <a:solidFill>
                  <a:srgbClr val="D3D3D4"/>
                </a:solidFill>
                <a:latin typeface="DejaVu Serif"/>
              </a:rPr>
              <a:t>9600 kwatt energy in total</a:t>
            </a:r>
          </a:p>
          <a:p>
            <a:pPr marL="596501" lvl="1" indent="-298250">
              <a:lnSpc>
                <a:spcPts val="3868"/>
              </a:lnSpc>
              <a:buFont typeface="Arial"/>
              <a:buChar char="•"/>
            </a:pPr>
            <a:r>
              <a:rPr lang="en-US" sz="2762">
                <a:solidFill>
                  <a:srgbClr val="D3D3D4"/>
                </a:solidFill>
                <a:latin typeface="DejaVu Serif"/>
              </a:rPr>
              <a:t>In 6 hours of sunny time per day </a:t>
            </a:r>
          </a:p>
          <a:p>
            <a:pPr marL="596501" lvl="1" indent="-298250">
              <a:lnSpc>
                <a:spcPts val="3868"/>
              </a:lnSpc>
              <a:buFont typeface="Arial"/>
              <a:buChar char="•"/>
            </a:pPr>
            <a:r>
              <a:rPr lang="en-US" sz="2762">
                <a:solidFill>
                  <a:srgbClr val="D3D3D4"/>
                </a:solidFill>
                <a:latin typeface="DejaVu Serif"/>
              </a:rPr>
              <a:t>1 square meter panel can produce 1.5 kwatt per day</a:t>
            </a:r>
          </a:p>
          <a:p>
            <a:pPr marL="596501" lvl="1" indent="-298250">
              <a:lnSpc>
                <a:spcPts val="3868"/>
              </a:lnSpc>
              <a:buFont typeface="Arial"/>
              <a:buChar char="•"/>
            </a:pPr>
            <a:r>
              <a:rPr lang="en-US" sz="2762">
                <a:solidFill>
                  <a:srgbClr val="D3D3D4"/>
                </a:solidFill>
                <a:latin typeface="DejaVu Serif"/>
              </a:rPr>
              <a:t>9600  / 1.5 = 6400 pieces required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1168004" y="1440995"/>
            <a:ext cx="2580937" cy="258093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69135" y="9445885"/>
            <a:ext cx="2580937" cy="258093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72993" y="9445885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5748" y="2420915"/>
            <a:ext cx="7001211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9"/>
              </a:lnSpc>
              <a:spcBef>
                <a:spcPct val="0"/>
              </a:spcBef>
            </a:pPr>
            <a:r>
              <a:rPr lang="en-US" sz="6999" spc="244">
                <a:solidFill>
                  <a:srgbClr val="397D5A"/>
                </a:solidFill>
                <a:latin typeface="Open Sauce Bold"/>
              </a:rPr>
              <a:t>BATTERIES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-277239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1028700" y="2920297"/>
            <a:ext cx="8884841" cy="216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7"/>
              </a:lnSpc>
            </a:pPr>
            <a:r>
              <a:rPr lang="en-US" sz="4105">
                <a:solidFill>
                  <a:srgbClr val="262333"/>
                </a:solidFill>
                <a:latin typeface="Arimo"/>
              </a:rPr>
              <a:t> </a:t>
            </a:r>
          </a:p>
          <a:p>
            <a:pPr marL="886326" lvl="1" indent="-443163">
              <a:lnSpc>
                <a:spcPts val="5747"/>
              </a:lnSpc>
              <a:buFont typeface="Arial"/>
              <a:buChar char="•"/>
            </a:pPr>
            <a:r>
              <a:rPr lang="en-US" sz="4105">
                <a:solidFill>
                  <a:srgbClr val="262333"/>
                </a:solidFill>
                <a:latin typeface="Arimo"/>
              </a:rPr>
              <a:t>Storage of converted solar energy </a:t>
            </a:r>
          </a:p>
          <a:p>
            <a:pPr>
              <a:lnSpc>
                <a:spcPts val="5747"/>
              </a:lnSpc>
            </a:pPr>
            <a:r>
              <a:rPr lang="en-US" sz="4105">
                <a:solidFill>
                  <a:srgbClr val="262333"/>
                </a:solidFill>
                <a:latin typeface="Arimo"/>
              </a:rPr>
              <a:t>      using batteries.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10633" y="5854498"/>
            <a:ext cx="3465904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10633" y="7605403"/>
            <a:ext cx="3465904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0633" y="6567073"/>
            <a:ext cx="653144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000000"/>
                </a:solidFill>
                <a:latin typeface="Open Sauce"/>
              </a:rPr>
              <a:t>Battery Criteria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10633" y="8253908"/>
            <a:ext cx="603643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000000"/>
                </a:solidFill>
                <a:latin typeface="Open Sauce"/>
              </a:rPr>
              <a:t>Battery Needs</a:t>
            </a:r>
          </a:p>
        </p:txBody>
      </p:sp>
      <p:sp>
        <p:nvSpPr>
          <p:cNvPr id="9" name="Freeform 9"/>
          <p:cNvSpPr/>
          <p:nvPr/>
        </p:nvSpPr>
        <p:spPr>
          <a:xfrm>
            <a:off x="10527068" y="2066709"/>
            <a:ext cx="8325267" cy="5443444"/>
          </a:xfrm>
          <a:custGeom>
            <a:avLst/>
            <a:gdLst/>
            <a:ahLst/>
            <a:cxnLst/>
            <a:rect l="l" t="t" r="r" b="b"/>
            <a:pathLst>
              <a:path w="8325267" h="5443444">
                <a:moveTo>
                  <a:pt x="0" y="0"/>
                </a:moveTo>
                <a:lnTo>
                  <a:pt x="8325268" y="0"/>
                </a:lnTo>
                <a:lnTo>
                  <a:pt x="8325268" y="5443444"/>
                </a:lnTo>
                <a:lnTo>
                  <a:pt x="0" y="5443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TextBox 10"/>
          <p:cNvSpPr txBox="1"/>
          <p:nvPr/>
        </p:nvSpPr>
        <p:spPr>
          <a:xfrm>
            <a:off x="11318046" y="7443478"/>
            <a:ext cx="6969954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97D5A"/>
                </a:solidFill>
                <a:latin typeface="DejaVu Serif Bold"/>
              </a:rPr>
              <a:t>Lithium Iron Phosphate (LiFePO4) batteries 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397D5A"/>
              </a:solidFill>
              <a:latin typeface="DejaVu Serif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4915640" y="-242089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2" name="Group 12"/>
          <p:cNvGrpSpPr/>
          <p:nvPr/>
        </p:nvGrpSpPr>
        <p:grpSpPr>
          <a:xfrm>
            <a:off x="14490734" y="-1367698"/>
            <a:ext cx="2580937" cy="258093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012793" y="811784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6" name="Group 16"/>
          <p:cNvGrpSpPr/>
          <p:nvPr/>
        </p:nvGrpSpPr>
        <p:grpSpPr>
          <a:xfrm>
            <a:off x="6563063" y="8996531"/>
            <a:ext cx="2580937" cy="258093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6433300" y="-3115911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20" name="Group 20"/>
          <p:cNvGrpSpPr/>
          <p:nvPr/>
        </p:nvGrpSpPr>
        <p:grpSpPr>
          <a:xfrm>
            <a:off x="6433300" y="-1009528"/>
            <a:ext cx="2580937" cy="258093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7829"/>
            <a:ext cx="18667865" cy="10287000"/>
          </a:xfrm>
          <a:custGeom>
            <a:avLst/>
            <a:gdLst/>
            <a:ahLst/>
            <a:cxnLst/>
            <a:rect l="l" t="t" r="r" b="b"/>
            <a:pathLst>
              <a:path w="18667865" h="10287000">
                <a:moveTo>
                  <a:pt x="0" y="0"/>
                </a:moveTo>
                <a:lnTo>
                  <a:pt x="18667865" y="0"/>
                </a:lnTo>
                <a:lnTo>
                  <a:pt x="186678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-12454" t="-52790" b="-263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10383752" y="2935240"/>
            <a:ext cx="5720970" cy="1040176"/>
          </a:xfrm>
          <a:custGeom>
            <a:avLst/>
            <a:gdLst/>
            <a:ahLst/>
            <a:cxnLst/>
            <a:rect l="l" t="t" r="r" b="b"/>
            <a:pathLst>
              <a:path w="5720970" h="1040176">
                <a:moveTo>
                  <a:pt x="0" y="0"/>
                </a:moveTo>
                <a:lnTo>
                  <a:pt x="5720970" y="0"/>
                </a:lnTo>
                <a:lnTo>
                  <a:pt x="5720970" y="1040176"/>
                </a:lnTo>
                <a:lnTo>
                  <a:pt x="0" y="1040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2701675" y="2935240"/>
            <a:ext cx="5720970" cy="1040176"/>
          </a:xfrm>
          <a:custGeom>
            <a:avLst/>
            <a:gdLst/>
            <a:ahLst/>
            <a:cxnLst/>
            <a:rect l="l" t="t" r="r" b="b"/>
            <a:pathLst>
              <a:path w="5720970" h="1040176">
                <a:moveTo>
                  <a:pt x="0" y="0"/>
                </a:moveTo>
                <a:lnTo>
                  <a:pt x="5720970" y="0"/>
                </a:lnTo>
                <a:lnTo>
                  <a:pt x="5720970" y="1040176"/>
                </a:lnTo>
                <a:lnTo>
                  <a:pt x="0" y="1040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Freeform 5"/>
          <p:cNvSpPr/>
          <p:nvPr/>
        </p:nvSpPr>
        <p:spPr>
          <a:xfrm>
            <a:off x="2701675" y="4485558"/>
            <a:ext cx="5720970" cy="1040176"/>
          </a:xfrm>
          <a:custGeom>
            <a:avLst/>
            <a:gdLst/>
            <a:ahLst/>
            <a:cxnLst/>
            <a:rect l="l" t="t" r="r" b="b"/>
            <a:pathLst>
              <a:path w="5720970" h="1040176">
                <a:moveTo>
                  <a:pt x="0" y="0"/>
                </a:moveTo>
                <a:lnTo>
                  <a:pt x="5720970" y="0"/>
                </a:lnTo>
                <a:lnTo>
                  <a:pt x="5720970" y="1040177"/>
                </a:lnTo>
                <a:lnTo>
                  <a:pt x="0" y="1040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2701675" y="6035877"/>
            <a:ext cx="5720970" cy="1040176"/>
          </a:xfrm>
          <a:custGeom>
            <a:avLst/>
            <a:gdLst/>
            <a:ahLst/>
            <a:cxnLst/>
            <a:rect l="l" t="t" r="r" b="b"/>
            <a:pathLst>
              <a:path w="5720970" h="1040176">
                <a:moveTo>
                  <a:pt x="0" y="0"/>
                </a:moveTo>
                <a:lnTo>
                  <a:pt x="5720970" y="0"/>
                </a:lnTo>
                <a:lnTo>
                  <a:pt x="5720970" y="1040177"/>
                </a:lnTo>
                <a:lnTo>
                  <a:pt x="0" y="1040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10383752" y="4485558"/>
            <a:ext cx="5720970" cy="1040176"/>
          </a:xfrm>
          <a:custGeom>
            <a:avLst/>
            <a:gdLst/>
            <a:ahLst/>
            <a:cxnLst/>
            <a:rect l="l" t="t" r="r" b="b"/>
            <a:pathLst>
              <a:path w="5720970" h="1040176">
                <a:moveTo>
                  <a:pt x="0" y="0"/>
                </a:moveTo>
                <a:lnTo>
                  <a:pt x="5720970" y="0"/>
                </a:lnTo>
                <a:lnTo>
                  <a:pt x="5720970" y="1040177"/>
                </a:lnTo>
                <a:lnTo>
                  <a:pt x="0" y="1040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6283515" y="7777785"/>
            <a:ext cx="5720970" cy="1040176"/>
          </a:xfrm>
          <a:custGeom>
            <a:avLst/>
            <a:gdLst/>
            <a:ahLst/>
            <a:cxnLst/>
            <a:rect l="l" t="t" r="r" b="b"/>
            <a:pathLst>
              <a:path w="5720970" h="1040176">
                <a:moveTo>
                  <a:pt x="0" y="0"/>
                </a:moveTo>
                <a:lnTo>
                  <a:pt x="5720970" y="0"/>
                </a:lnTo>
                <a:lnTo>
                  <a:pt x="5720970" y="1040177"/>
                </a:lnTo>
                <a:lnTo>
                  <a:pt x="0" y="1040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10383752" y="6061334"/>
            <a:ext cx="5720970" cy="1040176"/>
          </a:xfrm>
          <a:custGeom>
            <a:avLst/>
            <a:gdLst/>
            <a:ahLst/>
            <a:cxnLst/>
            <a:rect l="l" t="t" r="r" b="b"/>
            <a:pathLst>
              <a:path w="5720970" h="1040176">
                <a:moveTo>
                  <a:pt x="0" y="0"/>
                </a:moveTo>
                <a:lnTo>
                  <a:pt x="5720970" y="0"/>
                </a:lnTo>
                <a:lnTo>
                  <a:pt x="5720970" y="1040176"/>
                </a:lnTo>
                <a:lnTo>
                  <a:pt x="0" y="1040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0" name="Group 10"/>
          <p:cNvGrpSpPr/>
          <p:nvPr/>
        </p:nvGrpSpPr>
        <p:grpSpPr>
          <a:xfrm>
            <a:off x="-2138978" y="-37829"/>
            <a:ext cx="20426978" cy="1781062"/>
            <a:chOff x="0" y="0"/>
            <a:chExt cx="5379945" cy="4690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79945" cy="469086"/>
            </a:xfrm>
            <a:custGeom>
              <a:avLst/>
              <a:gdLst/>
              <a:ahLst/>
              <a:cxnLst/>
              <a:rect l="l" t="t" r="r" b="b"/>
              <a:pathLst>
                <a:path w="5379945" h="469086">
                  <a:moveTo>
                    <a:pt x="0" y="0"/>
                  </a:moveTo>
                  <a:lnTo>
                    <a:pt x="5379945" y="0"/>
                  </a:lnTo>
                  <a:lnTo>
                    <a:pt x="5379945" y="469086"/>
                  </a:lnTo>
                  <a:lnTo>
                    <a:pt x="0" y="469086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379945" cy="488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553159" y="474560"/>
            <a:ext cx="5985533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FFFFFF"/>
                </a:solidFill>
                <a:latin typeface="Open Sauce Bold"/>
              </a:rPr>
              <a:t>BATTERY CRITERIA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72811" y="3053634"/>
            <a:ext cx="2342852" cy="69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rimo Bold"/>
              </a:rPr>
              <a:t>Durability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00159" y="3053634"/>
            <a:ext cx="1692970" cy="69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rimo Bold"/>
              </a:rPr>
              <a:t>Weight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3624" y="4608772"/>
            <a:ext cx="3077071" cy="69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rimo Bold"/>
              </a:rPr>
              <a:t>Maintenance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00159" y="6106760"/>
            <a:ext cx="2399903" cy="69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rimo Bold"/>
              </a:rPr>
              <a:t>Efficiency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72811" y="4629410"/>
            <a:ext cx="2088852" cy="69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rimo Bold"/>
              </a:rPr>
              <a:t>Lifespan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17015" y="7900999"/>
            <a:ext cx="1128911" cy="69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rimo Bold"/>
              </a:rPr>
              <a:t>Cost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81840" y="6184548"/>
            <a:ext cx="1524794" cy="69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rimo Bold"/>
              </a:rPr>
              <a:t>Safety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5132" y="438150"/>
            <a:ext cx="743773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1C5739"/>
                </a:solidFill>
                <a:latin typeface="Open Sauce Bold"/>
              </a:rPr>
              <a:t>BATTERY NEEDS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075852" y="1725432"/>
            <a:ext cx="8527108" cy="8186398"/>
            <a:chOff x="0" y="0"/>
            <a:chExt cx="791069" cy="7594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1069" cy="759461"/>
            </a:xfrm>
            <a:custGeom>
              <a:avLst/>
              <a:gdLst/>
              <a:ahLst/>
              <a:cxnLst/>
              <a:rect l="l" t="t" r="r" b="b"/>
              <a:pathLst>
                <a:path w="791069" h="759461">
                  <a:moveTo>
                    <a:pt x="395535" y="0"/>
                  </a:moveTo>
                  <a:cubicBezTo>
                    <a:pt x="177087" y="0"/>
                    <a:pt x="0" y="170011"/>
                    <a:pt x="0" y="379731"/>
                  </a:cubicBezTo>
                  <a:cubicBezTo>
                    <a:pt x="0" y="589450"/>
                    <a:pt x="177087" y="759461"/>
                    <a:pt x="395535" y="759461"/>
                  </a:cubicBezTo>
                  <a:cubicBezTo>
                    <a:pt x="613983" y="759461"/>
                    <a:pt x="791069" y="589450"/>
                    <a:pt x="791069" y="379731"/>
                  </a:cubicBezTo>
                  <a:cubicBezTo>
                    <a:pt x="791069" y="170011"/>
                    <a:pt x="613983" y="0"/>
                    <a:pt x="395535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4163" y="52150"/>
              <a:ext cx="642744" cy="636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221196" y="-195585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11075852" y="1630098"/>
            <a:ext cx="9307852" cy="8377067"/>
          </a:xfrm>
          <a:custGeom>
            <a:avLst/>
            <a:gdLst/>
            <a:ahLst/>
            <a:cxnLst/>
            <a:rect l="l" t="t" r="r" b="b"/>
            <a:pathLst>
              <a:path w="9307852" h="8377067">
                <a:moveTo>
                  <a:pt x="0" y="0"/>
                </a:moveTo>
                <a:lnTo>
                  <a:pt x="9307852" y="0"/>
                </a:lnTo>
                <a:lnTo>
                  <a:pt x="9307852" y="8377066"/>
                </a:lnTo>
                <a:lnTo>
                  <a:pt x="0" y="8377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14915640" y="-95682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TextBox 9"/>
          <p:cNvSpPr txBox="1"/>
          <p:nvPr/>
        </p:nvSpPr>
        <p:spPr>
          <a:xfrm>
            <a:off x="12013059" y="3644780"/>
            <a:ext cx="6274941" cy="505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4782" lvl="1" indent="-342391">
              <a:lnSpc>
                <a:spcPts val="4440"/>
              </a:lnSpc>
              <a:buFont typeface="Arial"/>
              <a:buChar char="•"/>
            </a:pPr>
            <a:r>
              <a:rPr lang="en-US" sz="3171" dirty="0">
                <a:solidFill>
                  <a:srgbClr val="D3D3D4"/>
                </a:solidFill>
                <a:latin typeface="DejaVu Serif"/>
              </a:rPr>
              <a:t>We need 2700 </a:t>
            </a:r>
            <a:r>
              <a:rPr lang="en-US" sz="3171" dirty="0" err="1">
                <a:solidFill>
                  <a:srgbClr val="D3D3D4"/>
                </a:solidFill>
                <a:latin typeface="DejaVu Serif"/>
              </a:rPr>
              <a:t>kwatt</a:t>
            </a:r>
            <a:r>
              <a:rPr lang="en-US" sz="3171" dirty="0">
                <a:solidFill>
                  <a:srgbClr val="D3D3D4"/>
                </a:solidFill>
                <a:latin typeface="DejaVu Serif"/>
              </a:rPr>
              <a:t> of energy we need </a:t>
            </a:r>
          </a:p>
          <a:p>
            <a:pPr marL="684782" lvl="1" indent="-342391">
              <a:lnSpc>
                <a:spcPts val="4440"/>
              </a:lnSpc>
              <a:buFont typeface="Arial"/>
              <a:buChar char="•"/>
            </a:pPr>
            <a:r>
              <a:rPr lang="en-US" sz="3171" dirty="0">
                <a:solidFill>
                  <a:srgbClr val="D3D3D4"/>
                </a:solidFill>
                <a:latin typeface="DejaVu Serif"/>
              </a:rPr>
              <a:t>LiFePO4 can store 4.8 </a:t>
            </a:r>
            <a:r>
              <a:rPr lang="en-US" sz="3171" dirty="0" err="1">
                <a:solidFill>
                  <a:srgbClr val="D3D3D4"/>
                </a:solidFill>
                <a:latin typeface="DejaVu Serif"/>
              </a:rPr>
              <a:t>kwatt</a:t>
            </a:r>
            <a:r>
              <a:rPr lang="en-US" sz="3171" dirty="0">
                <a:solidFill>
                  <a:srgbClr val="D3D3D4"/>
                </a:solidFill>
                <a:latin typeface="DejaVu Serif"/>
              </a:rPr>
              <a:t> of energy.</a:t>
            </a:r>
          </a:p>
          <a:p>
            <a:pPr marL="684782" lvl="1" indent="-342391">
              <a:lnSpc>
                <a:spcPts val="4440"/>
              </a:lnSpc>
              <a:buFont typeface="Arial"/>
              <a:buChar char="•"/>
            </a:pPr>
            <a:r>
              <a:rPr lang="en-US" sz="3171" dirty="0">
                <a:solidFill>
                  <a:srgbClr val="D3D3D4"/>
                </a:solidFill>
                <a:latin typeface="DejaVu Serif"/>
              </a:rPr>
              <a:t>2700/4.8 = 563 batteries </a:t>
            </a:r>
          </a:p>
          <a:p>
            <a:pPr marL="684782" lvl="1" indent="-342391">
              <a:lnSpc>
                <a:spcPts val="4440"/>
              </a:lnSpc>
              <a:buFont typeface="Arial"/>
              <a:buChar char="•"/>
            </a:pPr>
            <a:r>
              <a:rPr lang="en-US" sz="3171" dirty="0">
                <a:solidFill>
                  <a:srgbClr val="D3D3D4"/>
                </a:solidFill>
                <a:latin typeface="DejaVu Serif"/>
              </a:rPr>
              <a:t>In case of mishap, we also bought 12 spare batteries</a:t>
            </a:r>
          </a:p>
          <a:p>
            <a:pPr marL="684782" lvl="1" indent="-342391">
              <a:lnSpc>
                <a:spcPts val="4440"/>
              </a:lnSpc>
              <a:buFont typeface="Arial"/>
              <a:buChar char="•"/>
            </a:pPr>
            <a:r>
              <a:rPr lang="en-US" sz="3171" dirty="0">
                <a:solidFill>
                  <a:srgbClr val="D3D3D4"/>
                </a:solidFill>
                <a:latin typeface="DejaVu Serif"/>
              </a:rPr>
              <a:t>So 575 batteries in total</a:t>
            </a:r>
          </a:p>
          <a:p>
            <a:pPr>
              <a:lnSpc>
                <a:spcPts val="4440"/>
              </a:lnSpc>
            </a:pPr>
            <a:endParaRPr lang="en-US" sz="3171" dirty="0">
              <a:solidFill>
                <a:srgbClr val="D3D3D4"/>
              </a:solidFill>
              <a:latin typeface="DejaVu Serif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2285146" y="2736907"/>
            <a:ext cx="7339415" cy="7339415"/>
          </a:xfrm>
          <a:custGeom>
            <a:avLst/>
            <a:gdLst/>
            <a:ahLst/>
            <a:cxnLst/>
            <a:rect l="l" t="t" r="r" b="b"/>
            <a:pathLst>
              <a:path w="7339415" h="7339415">
                <a:moveTo>
                  <a:pt x="0" y="0"/>
                </a:moveTo>
                <a:lnTo>
                  <a:pt x="7339415" y="0"/>
                </a:lnTo>
                <a:lnTo>
                  <a:pt x="7339415" y="7339415"/>
                </a:lnTo>
                <a:lnTo>
                  <a:pt x="0" y="7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1" name="Group 11"/>
          <p:cNvGrpSpPr/>
          <p:nvPr/>
        </p:nvGrpSpPr>
        <p:grpSpPr>
          <a:xfrm>
            <a:off x="-1116812" y="7192809"/>
            <a:ext cx="2580937" cy="258093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367520" y="794334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5" name="Group 15"/>
          <p:cNvGrpSpPr/>
          <p:nvPr/>
        </p:nvGrpSpPr>
        <p:grpSpPr>
          <a:xfrm>
            <a:off x="976140" y="-1194097"/>
            <a:ext cx="2580937" cy="258093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59300" y="-1290469"/>
            <a:ext cx="2580937" cy="258093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7151" y="2346871"/>
            <a:ext cx="10910256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9"/>
              </a:lnSpc>
              <a:spcBef>
                <a:spcPct val="0"/>
              </a:spcBef>
            </a:pPr>
            <a:r>
              <a:rPr lang="en-US" sz="6999" spc="244">
                <a:solidFill>
                  <a:srgbClr val="397D5A"/>
                </a:solidFill>
                <a:latin typeface="Open Sauce Bold"/>
              </a:rPr>
              <a:t>CHARGE CONTROLLER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-277239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787179" y="2921269"/>
            <a:ext cx="10942241" cy="216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7"/>
              </a:lnSpc>
            </a:pPr>
            <a:r>
              <a:rPr lang="en-US" sz="4105">
                <a:solidFill>
                  <a:srgbClr val="262333"/>
                </a:solidFill>
                <a:latin typeface="Arimo"/>
              </a:rPr>
              <a:t> </a:t>
            </a:r>
          </a:p>
          <a:p>
            <a:pPr marL="886326" lvl="1" indent="-443163">
              <a:lnSpc>
                <a:spcPts val="5747"/>
              </a:lnSpc>
              <a:buFont typeface="Arial"/>
              <a:buChar char="•"/>
            </a:pPr>
            <a:r>
              <a:rPr lang="en-US" sz="4105">
                <a:solidFill>
                  <a:srgbClr val="262333"/>
                </a:solidFill>
                <a:latin typeface="Arimo"/>
              </a:rPr>
              <a:t>The charge controller charges the energy from the solar panel to the battery.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2035" y="5854498"/>
            <a:ext cx="3465904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000000"/>
                </a:solidFill>
                <a:latin typeface="Open Sauce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2035" y="7691615"/>
            <a:ext cx="3465904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000000"/>
                </a:solidFill>
                <a:latin typeface="Open Sauce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2035" y="6567073"/>
            <a:ext cx="653144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000000"/>
                </a:solidFill>
                <a:latin typeface="Open Sauce"/>
              </a:rPr>
              <a:t>Charge Controller Criteria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2035" y="8253908"/>
            <a:ext cx="603643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000000"/>
                </a:solidFill>
                <a:latin typeface="Open Sauce"/>
              </a:rPr>
              <a:t>Charge Controller Needs</a:t>
            </a:r>
          </a:p>
        </p:txBody>
      </p:sp>
      <p:sp>
        <p:nvSpPr>
          <p:cNvPr id="9" name="Freeform 9"/>
          <p:cNvSpPr/>
          <p:nvPr/>
        </p:nvSpPr>
        <p:spPr>
          <a:xfrm>
            <a:off x="11729420" y="3276511"/>
            <a:ext cx="6249341" cy="5219487"/>
          </a:xfrm>
          <a:custGeom>
            <a:avLst/>
            <a:gdLst/>
            <a:ahLst/>
            <a:cxnLst/>
            <a:rect l="l" t="t" r="r" b="b"/>
            <a:pathLst>
              <a:path w="6249341" h="5219487">
                <a:moveTo>
                  <a:pt x="0" y="0"/>
                </a:moveTo>
                <a:lnTo>
                  <a:pt x="6249341" y="0"/>
                </a:lnTo>
                <a:lnTo>
                  <a:pt x="6249341" y="5219487"/>
                </a:lnTo>
                <a:lnTo>
                  <a:pt x="0" y="5219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TextBox 10"/>
          <p:cNvSpPr txBox="1"/>
          <p:nvPr/>
        </p:nvSpPr>
        <p:spPr>
          <a:xfrm>
            <a:off x="14060142" y="8244383"/>
            <a:ext cx="1100138" cy="521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45"/>
              </a:lnSpc>
              <a:spcBef>
                <a:spcPct val="0"/>
              </a:spcBef>
            </a:pPr>
            <a:r>
              <a:rPr lang="en-US" sz="3103">
                <a:solidFill>
                  <a:srgbClr val="397D5A"/>
                </a:solidFill>
                <a:latin typeface="Abril Fatface"/>
              </a:rPr>
              <a:t>MPPT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758470" y="-1290469"/>
            <a:ext cx="2580937" cy="258093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685788" y="8765624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5" name="Group 15"/>
          <p:cNvGrpSpPr/>
          <p:nvPr/>
        </p:nvGrpSpPr>
        <p:grpSpPr>
          <a:xfrm>
            <a:off x="7853531" y="9245384"/>
            <a:ext cx="2580937" cy="258093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688293" y="-851519"/>
            <a:ext cx="2580937" cy="258093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6688293" y="-1410809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2" name="Freeform 22"/>
          <p:cNvSpPr/>
          <p:nvPr/>
        </p:nvSpPr>
        <p:spPr>
          <a:xfrm>
            <a:off x="-416135" y="92453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-202405" y="0"/>
            <a:ext cx="18288000" cy="10269731"/>
          </a:xfrm>
          <a:custGeom>
            <a:avLst/>
            <a:gdLst/>
            <a:ahLst/>
            <a:cxnLst/>
            <a:rect l="l" t="t" r="r" b="b"/>
            <a:pathLst>
              <a:path w="18288000" h="10269731">
                <a:moveTo>
                  <a:pt x="0" y="0"/>
                </a:moveTo>
                <a:lnTo>
                  <a:pt x="18288000" y="0"/>
                </a:lnTo>
                <a:lnTo>
                  <a:pt x="18288000" y="10269731"/>
                </a:lnTo>
                <a:lnTo>
                  <a:pt x="0" y="10269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4000"/>
            </a:blip>
            <a:stretch>
              <a:fillRect l="-9241" t="-18681" r="-9241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5" name="Group 5"/>
          <p:cNvGrpSpPr/>
          <p:nvPr/>
        </p:nvGrpSpPr>
        <p:grpSpPr>
          <a:xfrm>
            <a:off x="-202405" y="3372748"/>
            <a:ext cx="18692809" cy="3372748"/>
            <a:chOff x="0" y="0"/>
            <a:chExt cx="4923209" cy="8882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23209" cy="888296"/>
            </a:xfrm>
            <a:custGeom>
              <a:avLst/>
              <a:gdLst/>
              <a:ahLst/>
              <a:cxnLst/>
              <a:rect l="l" t="t" r="r" b="b"/>
              <a:pathLst>
                <a:path w="4923209" h="888296">
                  <a:moveTo>
                    <a:pt x="0" y="0"/>
                  </a:moveTo>
                  <a:lnTo>
                    <a:pt x="4923209" y="0"/>
                  </a:lnTo>
                  <a:lnTo>
                    <a:pt x="4923209" y="888296"/>
                  </a:lnTo>
                  <a:lnTo>
                    <a:pt x="0" y="888296"/>
                  </a:ln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923209" cy="935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9" lvl="1" indent="-269875" algn="ctr">
                <a:lnSpc>
                  <a:spcPts val="3449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801253" y="5835077"/>
            <a:ext cx="10685495" cy="369135"/>
          </a:xfrm>
          <a:custGeom>
            <a:avLst/>
            <a:gdLst/>
            <a:ahLst/>
            <a:cxnLst/>
            <a:rect l="l" t="t" r="r" b="b"/>
            <a:pathLst>
              <a:path w="10685495" h="369135">
                <a:moveTo>
                  <a:pt x="0" y="0"/>
                </a:moveTo>
                <a:lnTo>
                  <a:pt x="10685494" y="0"/>
                </a:lnTo>
                <a:lnTo>
                  <a:pt x="10685494" y="369135"/>
                </a:lnTo>
                <a:lnTo>
                  <a:pt x="0" y="369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TextBox 9"/>
          <p:cNvSpPr txBox="1"/>
          <p:nvPr/>
        </p:nvSpPr>
        <p:spPr>
          <a:xfrm>
            <a:off x="-1531102" y="4252354"/>
            <a:ext cx="21350204" cy="118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999" spc="685" dirty="0">
                <a:solidFill>
                  <a:srgbClr val="FFFFFF"/>
                </a:solidFill>
                <a:latin typeface="Open Sauce Bold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07727" y="0"/>
            <a:ext cx="4380273" cy="3814820"/>
          </a:xfrm>
          <a:custGeom>
            <a:avLst/>
            <a:gdLst/>
            <a:ahLst/>
            <a:cxnLst/>
            <a:rect l="l" t="t" r="r" b="b"/>
            <a:pathLst>
              <a:path w="4380273" h="3814820">
                <a:moveTo>
                  <a:pt x="0" y="0"/>
                </a:moveTo>
                <a:lnTo>
                  <a:pt x="4380273" y="0"/>
                </a:lnTo>
                <a:lnTo>
                  <a:pt x="4380273" y="3814820"/>
                </a:lnTo>
                <a:lnTo>
                  <a:pt x="0" y="3814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rot="-5400000">
            <a:off x="-282727" y="282727"/>
            <a:ext cx="4380273" cy="3814820"/>
          </a:xfrm>
          <a:custGeom>
            <a:avLst/>
            <a:gdLst/>
            <a:ahLst/>
            <a:cxnLst/>
            <a:rect l="l" t="t" r="r" b="b"/>
            <a:pathLst>
              <a:path w="4380273" h="3814820">
                <a:moveTo>
                  <a:pt x="0" y="0"/>
                </a:moveTo>
                <a:lnTo>
                  <a:pt x="4380274" y="0"/>
                </a:lnTo>
                <a:lnTo>
                  <a:pt x="4380274" y="3814820"/>
                </a:lnTo>
                <a:lnTo>
                  <a:pt x="0" y="3814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1377970" y="2277098"/>
            <a:ext cx="65717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C5739"/>
                </a:solidFill>
                <a:latin typeface="Open Sauce Bold"/>
              </a:rPr>
              <a:t>Charge Controller Criteria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05881" y="2277098"/>
            <a:ext cx="649198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C5739"/>
                </a:solidFill>
                <a:latin typeface="Open Sauce Bold"/>
              </a:rPr>
              <a:t>Charge Controller Needs </a:t>
            </a:r>
          </a:p>
        </p:txBody>
      </p:sp>
      <p:sp>
        <p:nvSpPr>
          <p:cNvPr id="6" name="Freeform 6"/>
          <p:cNvSpPr/>
          <p:nvPr/>
        </p:nvSpPr>
        <p:spPr>
          <a:xfrm>
            <a:off x="2124136" y="3689973"/>
            <a:ext cx="5079422" cy="923531"/>
          </a:xfrm>
          <a:custGeom>
            <a:avLst/>
            <a:gdLst/>
            <a:ahLst/>
            <a:cxnLst/>
            <a:rect l="l" t="t" r="r" b="b"/>
            <a:pathLst>
              <a:path w="5079422" h="923531">
                <a:moveTo>
                  <a:pt x="0" y="0"/>
                </a:moveTo>
                <a:lnTo>
                  <a:pt x="5079421" y="0"/>
                </a:lnTo>
                <a:lnTo>
                  <a:pt x="5079421" y="923531"/>
                </a:lnTo>
                <a:lnTo>
                  <a:pt x="0" y="923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TextBox 7"/>
          <p:cNvSpPr txBox="1"/>
          <p:nvPr/>
        </p:nvSpPr>
        <p:spPr>
          <a:xfrm>
            <a:off x="3385661" y="3882393"/>
            <a:ext cx="2556371" cy="500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>
                <a:solidFill>
                  <a:srgbClr val="000000"/>
                </a:solidFill>
                <a:latin typeface="Arimo Bold"/>
              </a:rPr>
              <a:t>High Efficiency</a:t>
            </a:r>
          </a:p>
        </p:txBody>
      </p:sp>
      <p:sp>
        <p:nvSpPr>
          <p:cNvPr id="8" name="Freeform 8"/>
          <p:cNvSpPr/>
          <p:nvPr/>
        </p:nvSpPr>
        <p:spPr>
          <a:xfrm>
            <a:off x="2124136" y="4984979"/>
            <a:ext cx="5079422" cy="923531"/>
          </a:xfrm>
          <a:custGeom>
            <a:avLst/>
            <a:gdLst/>
            <a:ahLst/>
            <a:cxnLst/>
            <a:rect l="l" t="t" r="r" b="b"/>
            <a:pathLst>
              <a:path w="5079422" h="923531">
                <a:moveTo>
                  <a:pt x="0" y="0"/>
                </a:moveTo>
                <a:lnTo>
                  <a:pt x="5079421" y="0"/>
                </a:lnTo>
                <a:lnTo>
                  <a:pt x="5079421" y="923531"/>
                </a:lnTo>
                <a:lnTo>
                  <a:pt x="0" y="923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TextBox 9"/>
          <p:cNvSpPr txBox="1"/>
          <p:nvPr/>
        </p:nvSpPr>
        <p:spPr>
          <a:xfrm>
            <a:off x="3818007" y="5185004"/>
            <a:ext cx="1691680" cy="500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>
                <a:solidFill>
                  <a:srgbClr val="000000"/>
                </a:solidFill>
                <a:latin typeface="Arimo Bold"/>
              </a:rPr>
              <a:t>Versatility</a:t>
            </a:r>
          </a:p>
        </p:txBody>
      </p:sp>
      <p:sp>
        <p:nvSpPr>
          <p:cNvPr id="10" name="Freeform 10"/>
          <p:cNvSpPr/>
          <p:nvPr/>
        </p:nvSpPr>
        <p:spPr>
          <a:xfrm>
            <a:off x="2124136" y="6394285"/>
            <a:ext cx="5079422" cy="923531"/>
          </a:xfrm>
          <a:custGeom>
            <a:avLst/>
            <a:gdLst/>
            <a:ahLst/>
            <a:cxnLst/>
            <a:rect l="l" t="t" r="r" b="b"/>
            <a:pathLst>
              <a:path w="5079422" h="923531">
                <a:moveTo>
                  <a:pt x="0" y="0"/>
                </a:moveTo>
                <a:lnTo>
                  <a:pt x="5079421" y="0"/>
                </a:lnTo>
                <a:lnTo>
                  <a:pt x="5079421" y="923532"/>
                </a:lnTo>
                <a:lnTo>
                  <a:pt x="0" y="923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TextBox 11"/>
          <p:cNvSpPr txBox="1"/>
          <p:nvPr/>
        </p:nvSpPr>
        <p:spPr>
          <a:xfrm>
            <a:off x="2352705" y="6567595"/>
            <a:ext cx="4699794" cy="500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>
                <a:solidFill>
                  <a:srgbClr val="000000"/>
                </a:solidFill>
                <a:latin typeface="Arimo Bold"/>
              </a:rPr>
              <a:t>Temperature Compensation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62891" y="7794067"/>
            <a:ext cx="5079422" cy="923531"/>
          </a:xfrm>
          <a:custGeom>
            <a:avLst/>
            <a:gdLst/>
            <a:ahLst/>
            <a:cxnLst/>
            <a:rect l="l" t="t" r="r" b="b"/>
            <a:pathLst>
              <a:path w="5079422" h="923531">
                <a:moveTo>
                  <a:pt x="0" y="0"/>
                </a:moveTo>
                <a:lnTo>
                  <a:pt x="5079422" y="0"/>
                </a:lnTo>
                <a:lnTo>
                  <a:pt x="5079422" y="923531"/>
                </a:lnTo>
                <a:lnTo>
                  <a:pt x="0" y="923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TextBox 13"/>
          <p:cNvSpPr txBox="1"/>
          <p:nvPr/>
        </p:nvSpPr>
        <p:spPr>
          <a:xfrm>
            <a:off x="2257207" y="7793022"/>
            <a:ext cx="4890790" cy="474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1"/>
              </a:lnSpc>
              <a:spcBef>
                <a:spcPct val="0"/>
              </a:spcBef>
            </a:pPr>
            <a:r>
              <a:rPr lang="en-US" sz="2686" dirty="0">
                <a:solidFill>
                  <a:srgbClr val="000000"/>
                </a:solidFill>
                <a:latin typeface="Arimo Bold"/>
              </a:rPr>
              <a:t>Optimal Charging for LiFePO4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811962" y="3355520"/>
            <a:ext cx="5698102" cy="5470428"/>
            <a:chOff x="0" y="0"/>
            <a:chExt cx="791069" cy="7594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91069" cy="759461"/>
            </a:xfrm>
            <a:custGeom>
              <a:avLst/>
              <a:gdLst/>
              <a:ahLst/>
              <a:cxnLst/>
              <a:rect l="l" t="t" r="r" b="b"/>
              <a:pathLst>
                <a:path w="791069" h="759461">
                  <a:moveTo>
                    <a:pt x="395535" y="0"/>
                  </a:moveTo>
                  <a:cubicBezTo>
                    <a:pt x="177087" y="0"/>
                    <a:pt x="0" y="170011"/>
                    <a:pt x="0" y="379731"/>
                  </a:cubicBezTo>
                  <a:cubicBezTo>
                    <a:pt x="0" y="589450"/>
                    <a:pt x="177087" y="759461"/>
                    <a:pt x="395535" y="759461"/>
                  </a:cubicBezTo>
                  <a:cubicBezTo>
                    <a:pt x="613983" y="759461"/>
                    <a:pt x="791069" y="589450"/>
                    <a:pt x="791069" y="379731"/>
                  </a:cubicBezTo>
                  <a:cubicBezTo>
                    <a:pt x="791069" y="170011"/>
                    <a:pt x="613983" y="0"/>
                    <a:pt x="395535" y="0"/>
                  </a:cubicBezTo>
                  <a:close/>
                </a:path>
              </a:pathLst>
            </a:custGeom>
            <a:solidFill>
              <a:srgbClr val="B9B5B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4163" y="52150"/>
              <a:ext cx="642744" cy="636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622534" y="3260705"/>
            <a:ext cx="6219822" cy="5597840"/>
          </a:xfrm>
          <a:custGeom>
            <a:avLst/>
            <a:gdLst/>
            <a:ahLst/>
            <a:cxnLst/>
            <a:rect l="l" t="t" r="r" b="b"/>
            <a:pathLst>
              <a:path w="6219822" h="5597840">
                <a:moveTo>
                  <a:pt x="0" y="0"/>
                </a:moveTo>
                <a:lnTo>
                  <a:pt x="6219822" y="0"/>
                </a:lnTo>
                <a:lnTo>
                  <a:pt x="6219822" y="5597839"/>
                </a:lnTo>
                <a:lnTo>
                  <a:pt x="0" y="55978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8" name="TextBox 18"/>
          <p:cNvSpPr txBox="1"/>
          <p:nvPr/>
        </p:nvSpPr>
        <p:spPr>
          <a:xfrm>
            <a:off x="10635881" y="4455075"/>
            <a:ext cx="4193128" cy="329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490" lvl="1" indent="-336745">
              <a:lnSpc>
                <a:spcPts val="4367"/>
              </a:lnSpc>
              <a:buFont typeface="Arial"/>
              <a:buChar char="•"/>
            </a:pPr>
            <a:r>
              <a:rPr lang="en-US" sz="3119">
                <a:solidFill>
                  <a:srgbClr val="000000"/>
                </a:solidFill>
                <a:latin typeface="Open Sauce"/>
              </a:rPr>
              <a:t>575 Charge Controller</a:t>
            </a:r>
          </a:p>
          <a:p>
            <a:pPr marL="673490" lvl="1" indent="-336745">
              <a:lnSpc>
                <a:spcPts val="4367"/>
              </a:lnSpc>
              <a:buFont typeface="Arial"/>
              <a:buChar char="•"/>
            </a:pPr>
            <a:r>
              <a:rPr lang="en-US" sz="3119">
                <a:solidFill>
                  <a:srgbClr val="000000"/>
                </a:solidFill>
                <a:latin typeface="Open Sauce"/>
              </a:rPr>
              <a:t>One can handle minimum of 4kW energy transfer</a:t>
            </a:r>
          </a:p>
          <a:p>
            <a:pPr>
              <a:lnSpc>
                <a:spcPts val="4367"/>
              </a:lnSpc>
            </a:pPr>
            <a:endParaRPr lang="en-US" sz="3119">
              <a:solidFill>
                <a:srgbClr val="000000"/>
              </a:solidFill>
              <a:latin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 rot="5400000">
            <a:off x="14190453" y="6810188"/>
            <a:ext cx="4380273" cy="3814820"/>
          </a:xfrm>
          <a:custGeom>
            <a:avLst/>
            <a:gdLst/>
            <a:ahLst/>
            <a:cxnLst/>
            <a:rect l="l" t="t" r="r" b="b"/>
            <a:pathLst>
              <a:path w="4380273" h="3814820">
                <a:moveTo>
                  <a:pt x="0" y="0"/>
                </a:moveTo>
                <a:lnTo>
                  <a:pt x="4380274" y="0"/>
                </a:lnTo>
                <a:lnTo>
                  <a:pt x="4380274" y="3814820"/>
                </a:lnTo>
                <a:lnTo>
                  <a:pt x="0" y="3814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0" name="Freeform 20"/>
          <p:cNvSpPr/>
          <p:nvPr/>
        </p:nvSpPr>
        <p:spPr>
          <a:xfrm rot="-10800000">
            <a:off x="-508185" y="6739718"/>
            <a:ext cx="4380273" cy="3814820"/>
          </a:xfrm>
          <a:custGeom>
            <a:avLst/>
            <a:gdLst/>
            <a:ahLst/>
            <a:cxnLst/>
            <a:rect l="l" t="t" r="r" b="b"/>
            <a:pathLst>
              <a:path w="4380273" h="3814820">
                <a:moveTo>
                  <a:pt x="0" y="0"/>
                </a:moveTo>
                <a:lnTo>
                  <a:pt x="4380273" y="0"/>
                </a:lnTo>
                <a:lnTo>
                  <a:pt x="4380273" y="3814819"/>
                </a:lnTo>
                <a:lnTo>
                  <a:pt x="0" y="3814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7151" y="2411390"/>
            <a:ext cx="9542297" cy="777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1C5739"/>
                </a:solidFill>
                <a:latin typeface="Open Sauce"/>
              </a:rPr>
              <a:t>INVERTER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-277239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713335" y="3282247"/>
            <a:ext cx="10516593" cy="141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6326" lvl="1" indent="-443163">
              <a:lnSpc>
                <a:spcPts val="5747"/>
              </a:lnSpc>
              <a:buFont typeface="Arial"/>
              <a:buChar char="•"/>
            </a:pPr>
            <a:r>
              <a:rPr lang="en-US" sz="4105">
                <a:solidFill>
                  <a:srgbClr val="262333"/>
                </a:solidFill>
                <a:latin typeface="Open Sauce"/>
              </a:rPr>
              <a:t>Inverters convert the direct current to </a:t>
            </a:r>
          </a:p>
          <a:p>
            <a:pPr>
              <a:lnSpc>
                <a:spcPts val="5747"/>
              </a:lnSpc>
            </a:pPr>
            <a:r>
              <a:rPr lang="en-US" sz="4105">
                <a:solidFill>
                  <a:srgbClr val="262333"/>
                </a:solidFill>
                <a:latin typeface="Open Sauce"/>
              </a:rPr>
              <a:t>      alternating current.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03599" y="5199813"/>
            <a:ext cx="3465904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3599" y="6950717"/>
            <a:ext cx="3465904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3599" y="5912387"/>
            <a:ext cx="653144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000000"/>
                </a:solidFill>
                <a:latin typeface="Open Sauce"/>
              </a:rPr>
              <a:t>Inverter Criteria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03599" y="7599222"/>
            <a:ext cx="603643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000000"/>
                </a:solidFill>
                <a:latin typeface="Open Sauce"/>
              </a:rPr>
              <a:t>Inverter Needs</a:t>
            </a:r>
          </a:p>
        </p:txBody>
      </p:sp>
      <p:sp>
        <p:nvSpPr>
          <p:cNvPr id="9" name="Freeform 9"/>
          <p:cNvSpPr/>
          <p:nvPr/>
        </p:nvSpPr>
        <p:spPr>
          <a:xfrm>
            <a:off x="11219159" y="2383336"/>
            <a:ext cx="7260252" cy="5632954"/>
          </a:xfrm>
          <a:custGeom>
            <a:avLst/>
            <a:gdLst/>
            <a:ahLst/>
            <a:cxnLst/>
            <a:rect l="l" t="t" r="r" b="b"/>
            <a:pathLst>
              <a:path w="7260252" h="5632954">
                <a:moveTo>
                  <a:pt x="0" y="0"/>
                </a:moveTo>
                <a:lnTo>
                  <a:pt x="7260253" y="0"/>
                </a:lnTo>
                <a:lnTo>
                  <a:pt x="7260253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TextBox 10"/>
          <p:cNvSpPr txBox="1"/>
          <p:nvPr/>
        </p:nvSpPr>
        <p:spPr>
          <a:xfrm>
            <a:off x="11963400" y="7926020"/>
            <a:ext cx="50272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Open Sauce"/>
              </a:rPr>
              <a:t>Pure Sine Wave Inverter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915640" y="-269852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2" name="Group 12"/>
          <p:cNvGrpSpPr/>
          <p:nvPr/>
        </p:nvGrpSpPr>
        <p:grpSpPr>
          <a:xfrm>
            <a:off x="16576126" y="-1187557"/>
            <a:ext cx="2580937" cy="258093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2343660" y="8736104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6" name="Group 16"/>
          <p:cNvGrpSpPr/>
          <p:nvPr/>
        </p:nvGrpSpPr>
        <p:grpSpPr>
          <a:xfrm>
            <a:off x="413130" y="9332772"/>
            <a:ext cx="2580937" cy="258093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682401" y="-1187557"/>
            <a:ext cx="2580937" cy="258093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6576126" y="899653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33352" y="-72544"/>
            <a:ext cx="4380273" cy="3814820"/>
          </a:xfrm>
          <a:custGeom>
            <a:avLst/>
            <a:gdLst/>
            <a:ahLst/>
            <a:cxnLst/>
            <a:rect l="l" t="t" r="r" b="b"/>
            <a:pathLst>
              <a:path w="4380273" h="3814820">
                <a:moveTo>
                  <a:pt x="0" y="0"/>
                </a:moveTo>
                <a:lnTo>
                  <a:pt x="4380274" y="0"/>
                </a:lnTo>
                <a:lnTo>
                  <a:pt x="4380274" y="3814819"/>
                </a:lnTo>
                <a:lnTo>
                  <a:pt x="0" y="3814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rot="-5400000">
            <a:off x="-225459" y="-5667"/>
            <a:ext cx="4380273" cy="3814820"/>
          </a:xfrm>
          <a:custGeom>
            <a:avLst/>
            <a:gdLst/>
            <a:ahLst/>
            <a:cxnLst/>
            <a:rect l="l" t="t" r="r" b="b"/>
            <a:pathLst>
              <a:path w="4380273" h="3814820">
                <a:moveTo>
                  <a:pt x="0" y="0"/>
                </a:moveTo>
                <a:lnTo>
                  <a:pt x="4380274" y="0"/>
                </a:lnTo>
                <a:lnTo>
                  <a:pt x="4380274" y="3814820"/>
                </a:lnTo>
                <a:lnTo>
                  <a:pt x="0" y="3814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3259931" y="1720566"/>
            <a:ext cx="4432796" cy="823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1"/>
              </a:lnSpc>
              <a:spcBef>
                <a:spcPct val="0"/>
              </a:spcBef>
            </a:pPr>
            <a:r>
              <a:rPr lang="en-US" sz="4686">
                <a:solidFill>
                  <a:srgbClr val="000000"/>
                </a:solidFill>
                <a:latin typeface="Arimo Bold"/>
              </a:rPr>
              <a:t>Inverter Criteria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93632" y="1749568"/>
            <a:ext cx="4300637" cy="823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1"/>
              </a:lnSpc>
              <a:spcBef>
                <a:spcPct val="0"/>
              </a:spcBef>
            </a:pPr>
            <a:r>
              <a:rPr lang="en-US" sz="4686">
                <a:solidFill>
                  <a:srgbClr val="000000"/>
                </a:solidFill>
                <a:latin typeface="Arimo Bold"/>
              </a:rPr>
              <a:t>Inverter Needs </a:t>
            </a:r>
          </a:p>
        </p:txBody>
      </p:sp>
      <p:sp>
        <p:nvSpPr>
          <p:cNvPr id="6" name="Freeform 6"/>
          <p:cNvSpPr/>
          <p:nvPr/>
        </p:nvSpPr>
        <p:spPr>
          <a:xfrm>
            <a:off x="2936618" y="3280510"/>
            <a:ext cx="5079422" cy="923531"/>
          </a:xfrm>
          <a:custGeom>
            <a:avLst/>
            <a:gdLst/>
            <a:ahLst/>
            <a:cxnLst/>
            <a:rect l="l" t="t" r="r" b="b"/>
            <a:pathLst>
              <a:path w="5079422" h="923531">
                <a:moveTo>
                  <a:pt x="0" y="0"/>
                </a:moveTo>
                <a:lnTo>
                  <a:pt x="5079422" y="0"/>
                </a:lnTo>
                <a:lnTo>
                  <a:pt x="5079422" y="923531"/>
                </a:lnTo>
                <a:lnTo>
                  <a:pt x="0" y="923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TextBox 7"/>
          <p:cNvSpPr txBox="1"/>
          <p:nvPr/>
        </p:nvSpPr>
        <p:spPr>
          <a:xfrm>
            <a:off x="3470424" y="3453819"/>
            <a:ext cx="4011811" cy="500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>
                <a:solidFill>
                  <a:srgbClr val="000000"/>
                </a:solidFill>
                <a:latin typeface="Arimo Bold"/>
              </a:rPr>
              <a:t>Clean and Stable Power</a:t>
            </a:r>
          </a:p>
        </p:txBody>
      </p:sp>
      <p:sp>
        <p:nvSpPr>
          <p:cNvPr id="8" name="Freeform 8"/>
          <p:cNvSpPr/>
          <p:nvPr/>
        </p:nvSpPr>
        <p:spPr>
          <a:xfrm>
            <a:off x="2989409" y="5512850"/>
            <a:ext cx="5079422" cy="923531"/>
          </a:xfrm>
          <a:custGeom>
            <a:avLst/>
            <a:gdLst/>
            <a:ahLst/>
            <a:cxnLst/>
            <a:rect l="l" t="t" r="r" b="b"/>
            <a:pathLst>
              <a:path w="5079422" h="923531">
                <a:moveTo>
                  <a:pt x="0" y="0"/>
                </a:moveTo>
                <a:lnTo>
                  <a:pt x="5079422" y="0"/>
                </a:lnTo>
                <a:lnTo>
                  <a:pt x="5079422" y="923531"/>
                </a:lnTo>
                <a:lnTo>
                  <a:pt x="0" y="923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TextBox 9"/>
          <p:cNvSpPr txBox="1"/>
          <p:nvPr/>
        </p:nvSpPr>
        <p:spPr>
          <a:xfrm>
            <a:off x="3404708" y="5686159"/>
            <a:ext cx="4326334" cy="500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>
                <a:solidFill>
                  <a:srgbClr val="000000"/>
                </a:solidFill>
                <a:latin typeface="Arimo Bold"/>
              </a:rPr>
              <a:t>Reduced Heat Generation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2975374" y="6736615"/>
            <a:ext cx="5079422" cy="923531"/>
          </a:xfrm>
          <a:custGeom>
            <a:avLst/>
            <a:gdLst/>
            <a:ahLst/>
            <a:cxnLst/>
            <a:rect l="l" t="t" r="r" b="b"/>
            <a:pathLst>
              <a:path w="5079422" h="923531">
                <a:moveTo>
                  <a:pt x="0" y="0"/>
                </a:moveTo>
                <a:lnTo>
                  <a:pt x="5079421" y="0"/>
                </a:lnTo>
                <a:lnTo>
                  <a:pt x="5079421" y="923531"/>
                </a:lnTo>
                <a:lnTo>
                  <a:pt x="0" y="923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TextBox 11"/>
          <p:cNvSpPr txBox="1"/>
          <p:nvPr/>
        </p:nvSpPr>
        <p:spPr>
          <a:xfrm>
            <a:off x="4738538" y="6912207"/>
            <a:ext cx="1691680" cy="500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1"/>
              </a:lnSpc>
              <a:spcBef>
                <a:spcPct val="0"/>
              </a:spcBef>
            </a:pPr>
            <a:r>
              <a:rPr lang="en-US" sz="2786">
                <a:solidFill>
                  <a:srgbClr val="000000"/>
                </a:solidFill>
                <a:latin typeface="Arimo Bold"/>
              </a:rPr>
              <a:t>Versatility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864412" y="2990551"/>
            <a:ext cx="6359077" cy="6104993"/>
            <a:chOff x="0" y="0"/>
            <a:chExt cx="791069" cy="75946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1069" cy="759461"/>
            </a:xfrm>
            <a:custGeom>
              <a:avLst/>
              <a:gdLst/>
              <a:ahLst/>
              <a:cxnLst/>
              <a:rect l="l" t="t" r="r" b="b"/>
              <a:pathLst>
                <a:path w="791069" h="759461">
                  <a:moveTo>
                    <a:pt x="395535" y="0"/>
                  </a:moveTo>
                  <a:cubicBezTo>
                    <a:pt x="177087" y="0"/>
                    <a:pt x="0" y="170011"/>
                    <a:pt x="0" y="379731"/>
                  </a:cubicBezTo>
                  <a:cubicBezTo>
                    <a:pt x="0" y="589450"/>
                    <a:pt x="177087" y="759461"/>
                    <a:pt x="395535" y="759461"/>
                  </a:cubicBezTo>
                  <a:cubicBezTo>
                    <a:pt x="613983" y="759461"/>
                    <a:pt x="791069" y="589450"/>
                    <a:pt x="791069" y="379731"/>
                  </a:cubicBezTo>
                  <a:cubicBezTo>
                    <a:pt x="791069" y="170011"/>
                    <a:pt x="613983" y="0"/>
                    <a:pt x="395535" y="0"/>
                  </a:cubicBezTo>
                  <a:close/>
                </a:path>
              </a:pathLst>
            </a:custGeom>
            <a:solidFill>
              <a:srgbClr val="BFBFB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4163" y="52150"/>
              <a:ext cx="642744" cy="636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864412" y="2848360"/>
            <a:ext cx="6941316" cy="6247184"/>
          </a:xfrm>
          <a:custGeom>
            <a:avLst/>
            <a:gdLst/>
            <a:ahLst/>
            <a:cxnLst/>
            <a:rect l="l" t="t" r="r" b="b"/>
            <a:pathLst>
              <a:path w="6941316" h="6247184">
                <a:moveTo>
                  <a:pt x="0" y="0"/>
                </a:moveTo>
                <a:lnTo>
                  <a:pt x="6941316" y="0"/>
                </a:lnTo>
                <a:lnTo>
                  <a:pt x="6941316" y="6247185"/>
                </a:lnTo>
                <a:lnTo>
                  <a:pt x="0" y="6247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6" name="TextBox 16"/>
          <p:cNvSpPr txBox="1"/>
          <p:nvPr/>
        </p:nvSpPr>
        <p:spPr>
          <a:xfrm>
            <a:off x="10351278" y="4448447"/>
            <a:ext cx="6029312" cy="2749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1422" lvl="1" indent="-335711">
              <a:lnSpc>
                <a:spcPts val="4353"/>
              </a:lnSpc>
              <a:buFont typeface="Arial"/>
              <a:buChar char="•"/>
            </a:pPr>
            <a:r>
              <a:rPr lang="en-US" sz="3109">
                <a:solidFill>
                  <a:srgbClr val="000000"/>
                </a:solidFill>
                <a:latin typeface="DejaVu Serif"/>
              </a:rPr>
              <a:t>600 units Pure Sine </a:t>
            </a:r>
          </a:p>
          <a:p>
            <a:pPr>
              <a:lnSpc>
                <a:spcPts val="4353"/>
              </a:lnSpc>
            </a:pPr>
            <a:r>
              <a:rPr lang="en-US" sz="3109">
                <a:solidFill>
                  <a:srgbClr val="000000"/>
                </a:solidFill>
                <a:latin typeface="DejaVu Serif"/>
              </a:rPr>
              <a:t>     Wave Inverters</a:t>
            </a:r>
          </a:p>
          <a:p>
            <a:pPr marL="671422" lvl="1" indent="-335711">
              <a:lnSpc>
                <a:spcPts val="4353"/>
              </a:lnSpc>
              <a:buFont typeface="Arial"/>
              <a:buChar char="•"/>
            </a:pPr>
            <a:r>
              <a:rPr lang="en-US" sz="3109">
                <a:solidFill>
                  <a:srgbClr val="000000"/>
                </a:solidFill>
                <a:latin typeface="DejaVu Serif"/>
              </a:rPr>
              <a:t>One device can handle 6 kwatt </a:t>
            </a:r>
          </a:p>
          <a:p>
            <a:pPr marL="671422" lvl="1" indent="-335711">
              <a:lnSpc>
                <a:spcPts val="4353"/>
              </a:lnSpc>
              <a:buFont typeface="Arial"/>
              <a:buChar char="•"/>
            </a:pPr>
            <a:r>
              <a:rPr lang="en-US" sz="3109">
                <a:solidFill>
                  <a:srgbClr val="000000"/>
                </a:solidFill>
                <a:latin typeface="DejaVu Serif"/>
              </a:rPr>
              <a:t>59 were taken as spares</a:t>
            </a:r>
          </a:p>
        </p:txBody>
      </p:sp>
      <p:sp>
        <p:nvSpPr>
          <p:cNvPr id="17" name="Freeform 17"/>
          <p:cNvSpPr/>
          <p:nvPr/>
        </p:nvSpPr>
        <p:spPr>
          <a:xfrm>
            <a:off x="3028165" y="7964946"/>
            <a:ext cx="5079422" cy="923531"/>
          </a:xfrm>
          <a:custGeom>
            <a:avLst/>
            <a:gdLst/>
            <a:ahLst/>
            <a:cxnLst/>
            <a:rect l="l" t="t" r="r" b="b"/>
            <a:pathLst>
              <a:path w="5079422" h="923531">
                <a:moveTo>
                  <a:pt x="0" y="0"/>
                </a:moveTo>
                <a:lnTo>
                  <a:pt x="5079421" y="0"/>
                </a:lnTo>
                <a:lnTo>
                  <a:pt x="5079421" y="923532"/>
                </a:lnTo>
                <a:lnTo>
                  <a:pt x="0" y="923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8" name="TextBox 18"/>
          <p:cNvSpPr txBox="1"/>
          <p:nvPr/>
        </p:nvSpPr>
        <p:spPr>
          <a:xfrm>
            <a:off x="3381148" y="8138256"/>
            <a:ext cx="4345384" cy="500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>
                <a:solidFill>
                  <a:srgbClr val="000000"/>
                </a:solidFill>
                <a:latin typeface="Arimo Bold"/>
              </a:rPr>
              <a:t>Compability With LiFeP04</a:t>
            </a:r>
          </a:p>
        </p:txBody>
      </p:sp>
      <p:sp>
        <p:nvSpPr>
          <p:cNvPr id="19" name="Freeform 19"/>
          <p:cNvSpPr/>
          <p:nvPr/>
        </p:nvSpPr>
        <p:spPr>
          <a:xfrm>
            <a:off x="2936618" y="4396680"/>
            <a:ext cx="5079422" cy="923531"/>
          </a:xfrm>
          <a:custGeom>
            <a:avLst/>
            <a:gdLst/>
            <a:ahLst/>
            <a:cxnLst/>
            <a:rect l="l" t="t" r="r" b="b"/>
            <a:pathLst>
              <a:path w="5079422" h="923531">
                <a:moveTo>
                  <a:pt x="0" y="0"/>
                </a:moveTo>
                <a:lnTo>
                  <a:pt x="5079422" y="0"/>
                </a:lnTo>
                <a:lnTo>
                  <a:pt x="5079422" y="923531"/>
                </a:lnTo>
                <a:lnTo>
                  <a:pt x="0" y="923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0" name="TextBox 20"/>
          <p:cNvSpPr txBox="1"/>
          <p:nvPr/>
        </p:nvSpPr>
        <p:spPr>
          <a:xfrm>
            <a:off x="3028305" y="4569989"/>
            <a:ext cx="4896049" cy="500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 dirty="0" err="1">
                <a:solidFill>
                  <a:srgbClr val="000000"/>
                </a:solidFill>
                <a:latin typeface="Arimo Bold"/>
              </a:rPr>
              <a:t>Compability</a:t>
            </a:r>
            <a:r>
              <a:rPr lang="en-US" sz="2786" dirty="0">
                <a:solidFill>
                  <a:srgbClr val="000000"/>
                </a:solidFill>
                <a:latin typeface="Arimo Bold"/>
              </a:rPr>
              <a:t> With Electronics</a:t>
            </a:r>
          </a:p>
        </p:txBody>
      </p:sp>
      <p:sp>
        <p:nvSpPr>
          <p:cNvPr id="21" name="Freeform 21"/>
          <p:cNvSpPr/>
          <p:nvPr/>
        </p:nvSpPr>
        <p:spPr>
          <a:xfrm rot="-10800000">
            <a:off x="-225459" y="6725183"/>
            <a:ext cx="4380273" cy="3814820"/>
          </a:xfrm>
          <a:custGeom>
            <a:avLst/>
            <a:gdLst/>
            <a:ahLst/>
            <a:cxnLst/>
            <a:rect l="l" t="t" r="r" b="b"/>
            <a:pathLst>
              <a:path w="4380273" h="3814820">
                <a:moveTo>
                  <a:pt x="0" y="0"/>
                </a:moveTo>
                <a:lnTo>
                  <a:pt x="4380274" y="0"/>
                </a:lnTo>
                <a:lnTo>
                  <a:pt x="4380274" y="3814820"/>
                </a:lnTo>
                <a:lnTo>
                  <a:pt x="0" y="3814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2" name="Freeform 22"/>
          <p:cNvSpPr/>
          <p:nvPr/>
        </p:nvSpPr>
        <p:spPr>
          <a:xfrm rot="5400000">
            <a:off x="14190453" y="7188135"/>
            <a:ext cx="4380273" cy="3814820"/>
          </a:xfrm>
          <a:custGeom>
            <a:avLst/>
            <a:gdLst/>
            <a:ahLst/>
            <a:cxnLst/>
            <a:rect l="l" t="t" r="r" b="b"/>
            <a:pathLst>
              <a:path w="4380273" h="3814820">
                <a:moveTo>
                  <a:pt x="0" y="0"/>
                </a:moveTo>
                <a:lnTo>
                  <a:pt x="4380274" y="0"/>
                </a:lnTo>
                <a:lnTo>
                  <a:pt x="4380274" y="3814820"/>
                </a:lnTo>
                <a:lnTo>
                  <a:pt x="0" y="3814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746666" cy="3017600"/>
          </a:xfrm>
          <a:custGeom>
            <a:avLst/>
            <a:gdLst/>
            <a:ahLst/>
            <a:cxnLst/>
            <a:rect l="l" t="t" r="r" b="b"/>
            <a:pathLst>
              <a:path w="6746666" h="3017600">
                <a:moveTo>
                  <a:pt x="0" y="0"/>
                </a:moveTo>
                <a:lnTo>
                  <a:pt x="6746666" y="0"/>
                </a:lnTo>
                <a:lnTo>
                  <a:pt x="6746666" y="3017600"/>
                </a:lnTo>
                <a:lnTo>
                  <a:pt x="0" y="301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899761" y="3921781"/>
            <a:ext cx="5065172" cy="506517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r>
                <a:rPr lang="en-US" sz="2499" spc="244" dirty="0">
                  <a:solidFill>
                    <a:srgbClr val="FFFFFF"/>
                  </a:solidFill>
                  <a:latin typeface="Open Sauce"/>
                </a:rPr>
                <a:t>Designed </a:t>
              </a:r>
              <a:r>
                <a:rPr lang="en-US" sz="2499" spc="244" dirty="0" err="1">
                  <a:solidFill>
                    <a:srgbClr val="FFFFFF"/>
                  </a:solidFill>
                  <a:latin typeface="Open Sauce"/>
                </a:rPr>
                <a:t>FurutIST</a:t>
              </a:r>
              <a:r>
                <a:rPr lang="en-US" sz="2499" spc="244" dirty="0">
                  <a:solidFill>
                    <a:srgbClr val="FFFFFF"/>
                  </a:solidFill>
                  <a:latin typeface="Open Sauce"/>
                </a:rPr>
                <a:t> using Monocrystalline Solar Panels, Lithium Iron Phosphate (LiFePO4) batteries, MPPTs, and Pure Sine Wave Inverters.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8736249" y="696191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09"/>
                </a:lnTo>
                <a:lnTo>
                  <a:pt x="0" y="332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TextBox 7"/>
          <p:cNvSpPr txBox="1"/>
          <p:nvPr/>
        </p:nvSpPr>
        <p:spPr>
          <a:xfrm>
            <a:off x="1769784" y="866775"/>
            <a:ext cx="3207097" cy="115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1"/>
              </a:lnSpc>
              <a:spcBef>
                <a:spcPct val="0"/>
              </a:spcBef>
            </a:pPr>
            <a:r>
              <a:rPr lang="en-US" sz="6586">
                <a:solidFill>
                  <a:srgbClr val="000000"/>
                </a:solidFill>
                <a:latin typeface="Arimo Bold"/>
              </a:rPr>
              <a:t>DESIGN</a:t>
            </a:r>
          </a:p>
        </p:txBody>
      </p:sp>
      <p:sp>
        <p:nvSpPr>
          <p:cNvPr id="8" name="Freeform 8"/>
          <p:cNvSpPr/>
          <p:nvPr/>
        </p:nvSpPr>
        <p:spPr>
          <a:xfrm>
            <a:off x="8736249" y="9258300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09"/>
                </a:lnTo>
                <a:lnTo>
                  <a:pt x="0" y="332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9" name="Group 9"/>
          <p:cNvGrpSpPr/>
          <p:nvPr/>
        </p:nvGrpSpPr>
        <p:grpSpPr>
          <a:xfrm>
            <a:off x="6746666" y="2023445"/>
            <a:ext cx="11289419" cy="6518603"/>
            <a:chOff x="0" y="0"/>
            <a:chExt cx="15052558" cy="8691471"/>
          </a:xfrm>
        </p:grpSpPr>
        <p:sp>
          <p:nvSpPr>
            <p:cNvPr id="10" name="Freeform 10"/>
            <p:cNvSpPr/>
            <p:nvPr/>
          </p:nvSpPr>
          <p:spPr>
            <a:xfrm>
              <a:off x="1726949" y="0"/>
              <a:ext cx="4148413" cy="3130926"/>
            </a:xfrm>
            <a:custGeom>
              <a:avLst/>
              <a:gdLst/>
              <a:ahLst/>
              <a:cxnLst/>
              <a:rect l="l" t="t" r="r" b="b"/>
              <a:pathLst>
                <a:path w="4148413" h="3130926">
                  <a:moveTo>
                    <a:pt x="0" y="0"/>
                  </a:moveTo>
                  <a:lnTo>
                    <a:pt x="4148413" y="0"/>
                  </a:lnTo>
                  <a:lnTo>
                    <a:pt x="4148413" y="3130926"/>
                  </a:lnTo>
                  <a:lnTo>
                    <a:pt x="0" y="3130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5536" b="-5536"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6883082" y="2307316"/>
              <a:ext cx="2986885" cy="2052239"/>
            </a:xfrm>
            <a:custGeom>
              <a:avLst/>
              <a:gdLst/>
              <a:ahLst/>
              <a:cxnLst/>
              <a:rect l="l" t="t" r="r" b="b"/>
              <a:pathLst>
                <a:path w="2986885" h="2052239">
                  <a:moveTo>
                    <a:pt x="0" y="0"/>
                  </a:moveTo>
                  <a:lnTo>
                    <a:pt x="2986885" y="0"/>
                  </a:lnTo>
                  <a:lnTo>
                    <a:pt x="2986885" y="2052239"/>
                  </a:lnTo>
                  <a:lnTo>
                    <a:pt x="0" y="205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AutoShape 12"/>
            <p:cNvSpPr/>
            <p:nvPr/>
          </p:nvSpPr>
          <p:spPr>
            <a:xfrm flipH="1">
              <a:off x="9233398" y="3531884"/>
              <a:ext cx="2131875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3" name="AutoShape 13"/>
            <p:cNvSpPr/>
            <p:nvPr/>
          </p:nvSpPr>
          <p:spPr>
            <a:xfrm flipH="1">
              <a:off x="3735765" y="2593109"/>
              <a:ext cx="15444" cy="1463386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AutoShape 14"/>
            <p:cNvSpPr/>
            <p:nvPr/>
          </p:nvSpPr>
          <p:spPr>
            <a:xfrm flipH="1">
              <a:off x="3751209" y="4056658"/>
              <a:ext cx="2131875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5" name="AutoShape 15"/>
            <p:cNvSpPr/>
            <p:nvPr/>
          </p:nvSpPr>
          <p:spPr>
            <a:xfrm>
              <a:off x="5867640" y="4056658"/>
              <a:ext cx="0" cy="780945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6068541" y="5442607"/>
              <a:ext cx="0" cy="814432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7" name="Freeform 17"/>
            <p:cNvSpPr/>
            <p:nvPr/>
          </p:nvSpPr>
          <p:spPr>
            <a:xfrm rot="-10800000">
              <a:off x="5284889" y="4183918"/>
              <a:ext cx="1598193" cy="1413956"/>
            </a:xfrm>
            <a:custGeom>
              <a:avLst/>
              <a:gdLst/>
              <a:ahLst/>
              <a:cxnLst/>
              <a:rect l="l" t="t" r="r" b="b"/>
              <a:pathLst>
                <a:path w="1598193" h="1413956">
                  <a:moveTo>
                    <a:pt x="0" y="0"/>
                  </a:moveTo>
                  <a:lnTo>
                    <a:pt x="1598193" y="0"/>
                  </a:lnTo>
                  <a:lnTo>
                    <a:pt x="1598193" y="1413957"/>
                  </a:lnTo>
                  <a:lnTo>
                    <a:pt x="0" y="1413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AutoShape 18"/>
            <p:cNvSpPr/>
            <p:nvPr/>
          </p:nvSpPr>
          <p:spPr>
            <a:xfrm flipH="1">
              <a:off x="4003166" y="6334162"/>
              <a:ext cx="4579287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9" name="AutoShape 19"/>
            <p:cNvSpPr/>
            <p:nvPr/>
          </p:nvSpPr>
          <p:spPr>
            <a:xfrm flipH="1">
              <a:off x="4003166" y="6311390"/>
              <a:ext cx="15444" cy="604489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0" name="AutoShape 20"/>
            <p:cNvSpPr/>
            <p:nvPr/>
          </p:nvSpPr>
          <p:spPr>
            <a:xfrm>
              <a:off x="6068541" y="6257038"/>
              <a:ext cx="0" cy="814432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1" name="AutoShape 21"/>
            <p:cNvSpPr/>
            <p:nvPr/>
          </p:nvSpPr>
          <p:spPr>
            <a:xfrm>
              <a:off x="8597897" y="6320872"/>
              <a:ext cx="0" cy="814432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150105" y="6697199"/>
              <a:ext cx="1757428" cy="1354505"/>
            </a:xfrm>
            <a:custGeom>
              <a:avLst/>
              <a:gdLst/>
              <a:ahLst/>
              <a:cxnLst/>
              <a:rect l="l" t="t" r="r" b="b"/>
              <a:pathLst>
                <a:path w="1757428" h="1354505">
                  <a:moveTo>
                    <a:pt x="0" y="0"/>
                  </a:moveTo>
                  <a:lnTo>
                    <a:pt x="1757428" y="0"/>
                  </a:lnTo>
                  <a:lnTo>
                    <a:pt x="1757428" y="1354506"/>
                  </a:lnTo>
                  <a:lnTo>
                    <a:pt x="0" y="1354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355841" y="6697199"/>
              <a:ext cx="1757428" cy="1354505"/>
            </a:xfrm>
            <a:custGeom>
              <a:avLst/>
              <a:gdLst/>
              <a:ahLst/>
              <a:cxnLst/>
              <a:rect l="l" t="t" r="r" b="b"/>
              <a:pathLst>
                <a:path w="1757428" h="1354505">
                  <a:moveTo>
                    <a:pt x="0" y="0"/>
                  </a:moveTo>
                  <a:lnTo>
                    <a:pt x="1757428" y="0"/>
                  </a:lnTo>
                  <a:lnTo>
                    <a:pt x="1757428" y="1354506"/>
                  </a:lnTo>
                  <a:lnTo>
                    <a:pt x="0" y="1354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7675358" y="6697199"/>
              <a:ext cx="1757428" cy="1354505"/>
            </a:xfrm>
            <a:custGeom>
              <a:avLst/>
              <a:gdLst/>
              <a:ahLst/>
              <a:cxnLst/>
              <a:rect l="l" t="t" r="r" b="b"/>
              <a:pathLst>
                <a:path w="1757428" h="1354505">
                  <a:moveTo>
                    <a:pt x="0" y="0"/>
                  </a:moveTo>
                  <a:lnTo>
                    <a:pt x="1757428" y="0"/>
                  </a:lnTo>
                  <a:lnTo>
                    <a:pt x="1757428" y="1354506"/>
                  </a:lnTo>
                  <a:lnTo>
                    <a:pt x="0" y="1354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8209924" y="3878280"/>
              <a:ext cx="15443" cy="2442494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3751209" y="3281860"/>
              <a:ext cx="0" cy="16660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7" name="AutoShape 27"/>
            <p:cNvSpPr/>
            <p:nvPr/>
          </p:nvSpPr>
          <p:spPr>
            <a:xfrm>
              <a:off x="4662111" y="4071939"/>
              <a:ext cx="166600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8" name="AutoShape 28"/>
            <p:cNvSpPr/>
            <p:nvPr/>
          </p:nvSpPr>
          <p:spPr>
            <a:xfrm>
              <a:off x="6068541" y="5888257"/>
              <a:ext cx="0" cy="16660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9" name="AutoShape 29"/>
            <p:cNvSpPr/>
            <p:nvPr/>
          </p:nvSpPr>
          <p:spPr>
            <a:xfrm>
              <a:off x="8209924" y="5359307"/>
              <a:ext cx="0" cy="16660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0" name="AutoShape 30"/>
            <p:cNvSpPr/>
            <p:nvPr/>
          </p:nvSpPr>
          <p:spPr>
            <a:xfrm flipV="1">
              <a:off x="8217646" y="4589851"/>
              <a:ext cx="0" cy="16660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1" name="AutoShape 31"/>
            <p:cNvSpPr/>
            <p:nvPr/>
          </p:nvSpPr>
          <p:spPr>
            <a:xfrm>
              <a:off x="9786706" y="3529323"/>
              <a:ext cx="166521" cy="5121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3027723"/>
              <a:ext cx="3453897" cy="991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76"/>
                </a:lnSpc>
                <a:spcBef>
                  <a:spcPct val="0"/>
                </a:spcBef>
              </a:pPr>
              <a:r>
                <a:rPr lang="en-US" sz="2197">
                  <a:solidFill>
                    <a:srgbClr val="000000"/>
                  </a:solidFill>
                  <a:latin typeface="Abril Fatface"/>
                </a:rPr>
                <a:t>Monocrystalline Solar Panels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1246972" y="4845445"/>
              <a:ext cx="3453897" cy="484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76"/>
                </a:lnSpc>
                <a:spcBef>
                  <a:spcPct val="0"/>
                </a:spcBef>
              </a:pPr>
              <a:r>
                <a:rPr lang="en-US" sz="2197">
                  <a:solidFill>
                    <a:srgbClr val="000000"/>
                  </a:solidFill>
                  <a:latin typeface="Abril Fatface"/>
                </a:rPr>
                <a:t>FuturIST Metrobus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4311029" y="8206874"/>
              <a:ext cx="4275292" cy="484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76"/>
                </a:lnSpc>
                <a:spcBef>
                  <a:spcPct val="0"/>
                </a:spcBef>
              </a:pPr>
              <a:r>
                <a:rPr lang="en-US" sz="2197">
                  <a:solidFill>
                    <a:srgbClr val="000000"/>
                  </a:solidFill>
                  <a:latin typeface="Abril Fatface"/>
                </a:rPr>
                <a:t>LiFePO4 Battery Banks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6980167" y="1567116"/>
              <a:ext cx="3212310" cy="1005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76"/>
                </a:lnSpc>
                <a:spcBef>
                  <a:spcPct val="0"/>
                </a:spcBef>
              </a:pPr>
              <a:r>
                <a:rPr lang="en-US" sz="2197">
                  <a:solidFill>
                    <a:srgbClr val="000000"/>
                  </a:solidFill>
                  <a:latin typeface="Abril Fatface"/>
                </a:rPr>
                <a:t>Pure Sine Wave Inverter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2342494" y="4845445"/>
              <a:ext cx="4275292" cy="484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76"/>
                </a:lnSpc>
                <a:spcBef>
                  <a:spcPct val="0"/>
                </a:spcBef>
              </a:pPr>
              <a:r>
                <a:rPr lang="en-US" sz="2197">
                  <a:solidFill>
                    <a:srgbClr val="000000"/>
                  </a:solidFill>
                  <a:latin typeface="Abril Fatface"/>
                </a:rPr>
                <a:t>MPPT</a:t>
              </a:r>
            </a:p>
          </p:txBody>
        </p:sp>
        <p:sp>
          <p:nvSpPr>
            <p:cNvPr id="37" name="Freeform 37"/>
            <p:cNvSpPr/>
            <p:nvPr/>
          </p:nvSpPr>
          <p:spPr>
            <a:xfrm>
              <a:off x="10692082" y="2218860"/>
              <a:ext cx="4360476" cy="2370991"/>
            </a:xfrm>
            <a:custGeom>
              <a:avLst/>
              <a:gdLst/>
              <a:ahLst/>
              <a:cxnLst/>
              <a:rect l="l" t="t" r="r" b="b"/>
              <a:pathLst>
                <a:path w="4360476" h="2370991">
                  <a:moveTo>
                    <a:pt x="0" y="0"/>
                  </a:moveTo>
                  <a:lnTo>
                    <a:pt x="4360476" y="0"/>
                  </a:lnTo>
                  <a:lnTo>
                    <a:pt x="4360476" y="2370991"/>
                  </a:lnTo>
                  <a:lnTo>
                    <a:pt x="0" y="2370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55112" t="-84411" r="-49464" b="-27221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63226" y="1934052"/>
            <a:ext cx="4171647" cy="4173405"/>
            <a:chOff x="0" y="0"/>
            <a:chExt cx="6832800" cy="6835680"/>
          </a:xfrm>
        </p:grpSpPr>
        <p:sp>
          <p:nvSpPr>
            <p:cNvPr id="3" name="Freeform 3"/>
            <p:cNvSpPr/>
            <p:nvPr/>
          </p:nvSpPr>
          <p:spPr>
            <a:xfrm>
              <a:off x="0" y="508"/>
              <a:ext cx="6832726" cy="6835140"/>
            </a:xfrm>
            <a:custGeom>
              <a:avLst/>
              <a:gdLst/>
              <a:ahLst/>
              <a:cxnLst/>
              <a:rect l="l" t="t" r="r" b="b"/>
              <a:pathLst>
                <a:path w="6832726" h="6835140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696609" y="2837396"/>
            <a:ext cx="335402" cy="341117"/>
            <a:chOff x="0" y="0"/>
            <a:chExt cx="549360" cy="558720"/>
          </a:xfrm>
        </p:grpSpPr>
        <p:sp>
          <p:nvSpPr>
            <p:cNvPr id="5" name="Freeform 5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15075" y="5865247"/>
            <a:ext cx="335402" cy="341117"/>
            <a:chOff x="0" y="0"/>
            <a:chExt cx="549360" cy="558720"/>
          </a:xfrm>
        </p:grpSpPr>
        <p:sp>
          <p:nvSpPr>
            <p:cNvPr id="8" name="Freeform 8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10245" y="5964153"/>
            <a:ext cx="145063" cy="143304"/>
            <a:chOff x="0" y="0"/>
            <a:chExt cx="237600" cy="2347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63226" y="4556227"/>
            <a:ext cx="335402" cy="341117"/>
            <a:chOff x="0" y="0"/>
            <a:chExt cx="549360" cy="558720"/>
          </a:xfrm>
        </p:grpSpPr>
        <p:sp>
          <p:nvSpPr>
            <p:cNvPr id="13" name="Freeform 13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058176" y="4655133"/>
            <a:ext cx="145502" cy="143304"/>
            <a:chOff x="0" y="0"/>
            <a:chExt cx="238320" cy="2347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6493" y="305212"/>
            <a:ext cx="2717476" cy="2710169"/>
            <a:chOff x="0" y="0"/>
            <a:chExt cx="2409840" cy="2403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791779" y="2936302"/>
            <a:ext cx="145063" cy="143304"/>
            <a:chOff x="0" y="0"/>
            <a:chExt cx="237600" cy="2347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66732" y="2399661"/>
            <a:ext cx="3242188" cy="324218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97D5A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5981060" y="6951178"/>
            <a:ext cx="4613881" cy="4093770"/>
          </a:xfrm>
          <a:custGeom>
            <a:avLst/>
            <a:gdLst/>
            <a:ahLst/>
            <a:cxnLst/>
            <a:rect l="l" t="t" r="r" b="b"/>
            <a:pathLst>
              <a:path w="4613881" h="4093770">
                <a:moveTo>
                  <a:pt x="0" y="0"/>
                </a:moveTo>
                <a:lnTo>
                  <a:pt x="4613880" y="0"/>
                </a:lnTo>
                <a:lnTo>
                  <a:pt x="4613880" y="4093771"/>
                </a:lnTo>
                <a:lnTo>
                  <a:pt x="0" y="4093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5" name="Freeform 25"/>
          <p:cNvSpPr/>
          <p:nvPr/>
        </p:nvSpPr>
        <p:spPr>
          <a:xfrm flipH="1" flipV="1">
            <a:off x="-2059222" y="-1288809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3"/>
                </a:moveTo>
                <a:lnTo>
                  <a:pt x="0" y="3654183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6" name="Freeform 26"/>
          <p:cNvSpPr/>
          <p:nvPr/>
        </p:nvSpPr>
        <p:spPr>
          <a:xfrm>
            <a:off x="8086472" y="2365374"/>
            <a:ext cx="1802709" cy="1285161"/>
          </a:xfrm>
          <a:custGeom>
            <a:avLst/>
            <a:gdLst/>
            <a:ahLst/>
            <a:cxnLst/>
            <a:rect l="l" t="t" r="r" b="b"/>
            <a:pathLst>
              <a:path w="1802709" h="1285161">
                <a:moveTo>
                  <a:pt x="0" y="0"/>
                </a:moveTo>
                <a:lnTo>
                  <a:pt x="1802709" y="0"/>
                </a:lnTo>
                <a:lnTo>
                  <a:pt x="1802709" y="1285161"/>
                </a:lnTo>
                <a:lnTo>
                  <a:pt x="0" y="1285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27" name="Group 27"/>
          <p:cNvGrpSpPr/>
          <p:nvPr/>
        </p:nvGrpSpPr>
        <p:grpSpPr>
          <a:xfrm>
            <a:off x="1798991" y="544061"/>
            <a:ext cx="2232481" cy="2232472"/>
            <a:chOff x="0" y="0"/>
            <a:chExt cx="6350000" cy="63499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1247" t="-17382" r="-236201" b="-114066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946528" y="7164919"/>
            <a:ext cx="2669680" cy="2662502"/>
            <a:chOff x="0" y="0"/>
            <a:chExt cx="2409840" cy="240336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31" name="Freeform 31"/>
          <p:cNvSpPr/>
          <p:nvPr/>
        </p:nvSpPr>
        <p:spPr>
          <a:xfrm>
            <a:off x="4431205" y="7519522"/>
            <a:ext cx="1700325" cy="1737241"/>
          </a:xfrm>
          <a:custGeom>
            <a:avLst/>
            <a:gdLst/>
            <a:ahLst/>
            <a:cxnLst/>
            <a:rect l="l" t="t" r="r" b="b"/>
            <a:pathLst>
              <a:path w="1700325" h="1737241">
                <a:moveTo>
                  <a:pt x="0" y="0"/>
                </a:moveTo>
                <a:lnTo>
                  <a:pt x="1700325" y="0"/>
                </a:lnTo>
                <a:lnTo>
                  <a:pt x="1700325" y="1737241"/>
                </a:lnTo>
                <a:lnTo>
                  <a:pt x="0" y="17372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2" name="Group 32"/>
          <p:cNvGrpSpPr/>
          <p:nvPr/>
        </p:nvGrpSpPr>
        <p:grpSpPr>
          <a:xfrm>
            <a:off x="13900371" y="352879"/>
            <a:ext cx="2669680" cy="2662502"/>
            <a:chOff x="0" y="0"/>
            <a:chExt cx="2409840" cy="240336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34" name="Freeform 34"/>
          <p:cNvSpPr/>
          <p:nvPr/>
        </p:nvSpPr>
        <p:spPr>
          <a:xfrm>
            <a:off x="14320922" y="856283"/>
            <a:ext cx="1828578" cy="1655694"/>
          </a:xfrm>
          <a:custGeom>
            <a:avLst/>
            <a:gdLst/>
            <a:ahLst/>
            <a:cxnLst/>
            <a:rect l="l" t="t" r="r" b="b"/>
            <a:pathLst>
              <a:path w="1828578" h="1655694">
                <a:moveTo>
                  <a:pt x="0" y="0"/>
                </a:moveTo>
                <a:lnTo>
                  <a:pt x="1828578" y="0"/>
                </a:lnTo>
                <a:lnTo>
                  <a:pt x="1828578" y="1655694"/>
                </a:lnTo>
                <a:lnTo>
                  <a:pt x="0" y="16556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5" name="TextBox 35"/>
          <p:cNvSpPr txBox="1"/>
          <p:nvPr/>
        </p:nvSpPr>
        <p:spPr>
          <a:xfrm>
            <a:off x="7624854" y="3707923"/>
            <a:ext cx="2848391" cy="1202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2"/>
              </a:lnSpc>
            </a:pPr>
            <a:r>
              <a:rPr lang="en-US" sz="3473" spc="173">
                <a:solidFill>
                  <a:srgbClr val="1C5739"/>
                </a:solidFill>
                <a:latin typeface="Open Sauce Bold"/>
              </a:rPr>
              <a:t>FuturIST</a:t>
            </a:r>
          </a:p>
          <a:p>
            <a:pPr algn="ctr">
              <a:lnSpc>
                <a:spcPts val="4862"/>
              </a:lnSpc>
            </a:pPr>
            <a:r>
              <a:rPr lang="en-US" sz="3473" spc="173">
                <a:solidFill>
                  <a:srgbClr val="1C5739"/>
                </a:solidFill>
                <a:latin typeface="Open Sauce Bold"/>
              </a:rPr>
              <a:t>Impact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28243" y="3165380"/>
            <a:ext cx="5294299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397D5A"/>
                </a:solidFill>
                <a:latin typeface="Open Sauce Bold"/>
              </a:rPr>
              <a:t>1)Enviromental Impact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963226" y="7489348"/>
            <a:ext cx="5730230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397D5A"/>
                </a:solidFill>
                <a:latin typeface="Open Sauce Bold"/>
              </a:rPr>
              <a:t>3)Social Impact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07921" y="3764494"/>
            <a:ext cx="5414620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>
              <a:lnSpc>
                <a:spcPts val="3450"/>
              </a:lnSpc>
              <a:buFont typeface="Arial"/>
              <a:buChar char="•"/>
            </a:pPr>
            <a:r>
              <a:rPr lang="en-US" sz="2500" spc="245">
                <a:solidFill>
                  <a:srgbClr val="231F20"/>
                </a:solidFill>
                <a:latin typeface="Open Sauce"/>
              </a:rPr>
              <a:t>Environmentally friendly</a:t>
            </a:r>
          </a:p>
          <a:p>
            <a:pPr marL="539751" lvl="1" indent="-269876">
              <a:lnSpc>
                <a:spcPts val="3450"/>
              </a:lnSpc>
              <a:buFont typeface="Arial"/>
              <a:buChar char="•"/>
            </a:pPr>
            <a:r>
              <a:rPr lang="en-US" sz="2500" spc="245">
                <a:solidFill>
                  <a:srgbClr val="231F20"/>
                </a:solidFill>
                <a:latin typeface="Open Sauce"/>
              </a:rPr>
              <a:t>Positive impact on climate change</a:t>
            </a:r>
          </a:p>
          <a:p>
            <a:pPr marL="539751" lvl="1" indent="-269876">
              <a:lnSpc>
                <a:spcPts val="3450"/>
              </a:lnSpc>
              <a:buFont typeface="Arial"/>
              <a:buChar char="•"/>
            </a:pPr>
            <a:r>
              <a:rPr lang="en-US" sz="2500" spc="245">
                <a:solidFill>
                  <a:srgbClr val="231F20"/>
                </a:solidFill>
                <a:latin typeface="Open Sauce"/>
              </a:rPr>
              <a:t>Improves air quality</a:t>
            </a:r>
          </a:p>
          <a:p>
            <a:pPr marL="539751" lvl="1" indent="-269876">
              <a:lnSpc>
                <a:spcPts val="3450"/>
              </a:lnSpc>
              <a:buFont typeface="Arial"/>
              <a:buChar char="•"/>
            </a:pPr>
            <a:r>
              <a:rPr lang="en-US" sz="2500" spc="245">
                <a:solidFill>
                  <a:srgbClr val="231F20"/>
                </a:solidFill>
                <a:latin typeface="Open Sauce"/>
              </a:rPr>
              <a:t>Noise and visual pollution reduction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042146" y="3100228"/>
            <a:ext cx="4386130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397D5A"/>
                </a:solidFill>
                <a:latin typeface="Open Sauce Bold"/>
              </a:rPr>
              <a:t>2)Economic Impact</a:t>
            </a:r>
          </a:p>
        </p:txBody>
      </p:sp>
      <p:sp>
        <p:nvSpPr>
          <p:cNvPr id="40" name="AutoShape 40"/>
          <p:cNvSpPr/>
          <p:nvPr/>
        </p:nvSpPr>
        <p:spPr>
          <a:xfrm flipH="1" flipV="1">
            <a:off x="5131714" y="3222530"/>
            <a:ext cx="1864394" cy="1402814"/>
          </a:xfrm>
          <a:prstGeom prst="line">
            <a:avLst/>
          </a:prstGeom>
          <a:ln w="38100" cap="flat">
            <a:solidFill>
              <a:srgbClr val="1C573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tr-TR"/>
          </a:p>
        </p:txBody>
      </p:sp>
      <p:sp>
        <p:nvSpPr>
          <p:cNvPr id="41" name="AutoShape 41"/>
          <p:cNvSpPr/>
          <p:nvPr/>
        </p:nvSpPr>
        <p:spPr>
          <a:xfrm>
            <a:off x="11008698" y="3007954"/>
            <a:ext cx="2033448" cy="377071"/>
          </a:xfrm>
          <a:prstGeom prst="line">
            <a:avLst/>
          </a:prstGeom>
          <a:ln w="38100" cap="flat">
            <a:solidFill>
              <a:srgbClr val="1C573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tr-TR"/>
          </a:p>
        </p:txBody>
      </p:sp>
      <p:sp>
        <p:nvSpPr>
          <p:cNvPr id="42" name="AutoShape 42"/>
          <p:cNvSpPr/>
          <p:nvPr/>
        </p:nvSpPr>
        <p:spPr>
          <a:xfrm>
            <a:off x="9158049" y="6188325"/>
            <a:ext cx="670293" cy="1358173"/>
          </a:xfrm>
          <a:prstGeom prst="line">
            <a:avLst/>
          </a:prstGeom>
          <a:ln w="38100" cap="flat">
            <a:solidFill>
              <a:srgbClr val="1C573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tr-TR"/>
          </a:p>
        </p:txBody>
      </p:sp>
      <p:sp>
        <p:nvSpPr>
          <p:cNvPr id="43" name="TextBox 43"/>
          <p:cNvSpPr txBox="1"/>
          <p:nvPr/>
        </p:nvSpPr>
        <p:spPr>
          <a:xfrm>
            <a:off x="11991345" y="3736498"/>
            <a:ext cx="6296655" cy="304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>
              <a:lnSpc>
                <a:spcPts val="3450"/>
              </a:lnSpc>
              <a:buFont typeface="Arial"/>
              <a:buChar char="•"/>
            </a:pPr>
            <a:r>
              <a:rPr lang="en-US" sz="2500" spc="245">
                <a:solidFill>
                  <a:srgbClr val="231F20"/>
                </a:solidFill>
                <a:latin typeface="Open Sauce"/>
              </a:rPr>
              <a:t>Increase in Local Employment</a:t>
            </a:r>
          </a:p>
          <a:p>
            <a:pPr marL="539751" lvl="1" indent="-269876">
              <a:lnSpc>
                <a:spcPts val="3450"/>
              </a:lnSpc>
              <a:buFont typeface="Arial"/>
              <a:buChar char="•"/>
            </a:pPr>
            <a:r>
              <a:rPr lang="en-US" sz="2500" spc="245">
                <a:solidFill>
                  <a:srgbClr val="231F20"/>
                </a:solidFill>
                <a:latin typeface="Open Sauce"/>
              </a:rPr>
              <a:t>Contribution to Economic Growth</a:t>
            </a:r>
          </a:p>
          <a:p>
            <a:pPr marL="539751" lvl="1" indent="-269876">
              <a:lnSpc>
                <a:spcPts val="3450"/>
              </a:lnSpc>
              <a:buFont typeface="Arial"/>
              <a:buChar char="•"/>
            </a:pPr>
            <a:r>
              <a:rPr lang="en-US" sz="2500" spc="245">
                <a:solidFill>
                  <a:srgbClr val="231F20"/>
                </a:solidFill>
                <a:latin typeface="Open Sauce"/>
              </a:rPr>
              <a:t>Reduction of Energy Imports</a:t>
            </a:r>
          </a:p>
          <a:p>
            <a:pPr marL="539751" lvl="1" indent="-269876">
              <a:lnSpc>
                <a:spcPts val="3450"/>
              </a:lnSpc>
              <a:buFont typeface="Arial"/>
              <a:buChar char="•"/>
            </a:pPr>
            <a:r>
              <a:rPr lang="en-US" sz="2500" spc="245">
                <a:solidFill>
                  <a:srgbClr val="231F20"/>
                </a:solidFill>
                <a:latin typeface="Open Sauce"/>
              </a:rPr>
              <a:t>Strengthening Energy Independence</a:t>
            </a:r>
          </a:p>
          <a:p>
            <a:pPr>
              <a:lnSpc>
                <a:spcPts val="3450"/>
              </a:lnSpc>
            </a:pPr>
            <a:endParaRPr lang="en-US" sz="2500" spc="245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6616208" y="8182768"/>
            <a:ext cx="739848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>
              <a:lnSpc>
                <a:spcPts val="3450"/>
              </a:lnSpc>
              <a:buFont typeface="Arial"/>
              <a:buChar char="•"/>
            </a:pPr>
            <a:r>
              <a:rPr lang="en-US" sz="2500" spc="245">
                <a:solidFill>
                  <a:srgbClr val="231F20"/>
                </a:solidFill>
                <a:latin typeface="Open Sauce"/>
              </a:rPr>
              <a:t>Accessibility and social contribution</a:t>
            </a:r>
          </a:p>
          <a:p>
            <a:pPr marL="539751" lvl="1" indent="-269876">
              <a:lnSpc>
                <a:spcPts val="3450"/>
              </a:lnSpc>
              <a:buFont typeface="Arial"/>
              <a:buChar char="•"/>
            </a:pPr>
            <a:r>
              <a:rPr lang="en-US" sz="2500" spc="245">
                <a:solidFill>
                  <a:srgbClr val="231F20"/>
                </a:solidFill>
                <a:latin typeface="Open Sauce"/>
              </a:rPr>
              <a:t>Reduction in health problems</a:t>
            </a:r>
          </a:p>
          <a:p>
            <a:pPr marL="539751" lvl="1" indent="-269876">
              <a:lnSpc>
                <a:spcPts val="3450"/>
              </a:lnSpc>
              <a:buFont typeface="Arial"/>
              <a:buChar char="•"/>
            </a:pPr>
            <a:r>
              <a:rPr lang="en-US" sz="2500" spc="245">
                <a:solidFill>
                  <a:srgbClr val="231F20"/>
                </a:solidFill>
                <a:latin typeface="Open Sauce"/>
              </a:rPr>
              <a:t>Reducing the unemployment problem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0" y="17269"/>
            <a:ext cx="18288000" cy="10269731"/>
          </a:xfrm>
          <a:custGeom>
            <a:avLst/>
            <a:gdLst/>
            <a:ahLst/>
            <a:cxnLst/>
            <a:rect l="l" t="t" r="r" b="b"/>
            <a:pathLst>
              <a:path w="18288000" h="10269731">
                <a:moveTo>
                  <a:pt x="0" y="0"/>
                </a:moveTo>
                <a:lnTo>
                  <a:pt x="18288000" y="0"/>
                </a:lnTo>
                <a:lnTo>
                  <a:pt x="18288000" y="10269731"/>
                </a:lnTo>
                <a:lnTo>
                  <a:pt x="0" y="10269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</a:blip>
            <a:stretch>
              <a:fillRect l="-9241" t="-18681" r="-9241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5" name="Group 5"/>
          <p:cNvGrpSpPr/>
          <p:nvPr/>
        </p:nvGrpSpPr>
        <p:grpSpPr>
          <a:xfrm>
            <a:off x="-202405" y="3861223"/>
            <a:ext cx="18692809" cy="2581822"/>
            <a:chOff x="0" y="0"/>
            <a:chExt cx="4923209" cy="6799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23209" cy="679986"/>
            </a:xfrm>
            <a:custGeom>
              <a:avLst/>
              <a:gdLst/>
              <a:ahLst/>
              <a:cxnLst/>
              <a:rect l="l" t="t" r="r" b="b"/>
              <a:pathLst>
                <a:path w="4923209" h="679986">
                  <a:moveTo>
                    <a:pt x="0" y="0"/>
                  </a:moveTo>
                  <a:lnTo>
                    <a:pt x="4923209" y="0"/>
                  </a:lnTo>
                  <a:lnTo>
                    <a:pt x="4923209" y="679986"/>
                  </a:lnTo>
                  <a:lnTo>
                    <a:pt x="0" y="679986"/>
                  </a:lnTo>
                  <a:close/>
                </a:path>
              </a:pathLst>
            </a:custGeom>
            <a:solidFill>
              <a:srgbClr val="FDFBFB">
                <a:alpha val="43922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923209" cy="727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1531102" y="4307267"/>
            <a:ext cx="21350204" cy="1527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19"/>
              </a:lnSpc>
            </a:pPr>
            <a:r>
              <a:rPr lang="en-US" sz="9000" spc="882">
                <a:solidFill>
                  <a:srgbClr val="FFFFFF"/>
                </a:solidFill>
                <a:latin typeface="Open Sauce"/>
              </a:rPr>
              <a:t>PROJECT MANAGEMENT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21900" y="940486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4" name="Group 4"/>
          <p:cNvGrpSpPr/>
          <p:nvPr/>
        </p:nvGrpSpPr>
        <p:grpSpPr>
          <a:xfrm>
            <a:off x="10776043" y="-2524707"/>
            <a:ext cx="3964049" cy="396404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752828" y="-6405764"/>
            <a:ext cx="9348363" cy="9348363"/>
          </a:xfrm>
          <a:custGeom>
            <a:avLst/>
            <a:gdLst/>
            <a:ahLst/>
            <a:cxnLst/>
            <a:rect l="l" t="t" r="r" b="b"/>
            <a:pathLst>
              <a:path w="9348363" h="9348363">
                <a:moveTo>
                  <a:pt x="0" y="0"/>
                </a:moveTo>
                <a:lnTo>
                  <a:pt x="9348362" y="0"/>
                </a:lnTo>
                <a:lnTo>
                  <a:pt x="9348362" y="9348362"/>
                </a:lnTo>
                <a:lnTo>
                  <a:pt x="0" y="934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8" name="Group 8"/>
          <p:cNvGrpSpPr/>
          <p:nvPr/>
        </p:nvGrpSpPr>
        <p:grpSpPr>
          <a:xfrm>
            <a:off x="-904968" y="8918951"/>
            <a:ext cx="2649263" cy="264926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1028700"/>
            <a:ext cx="16058848" cy="9074217"/>
          </a:xfrm>
          <a:custGeom>
            <a:avLst/>
            <a:gdLst/>
            <a:ahLst/>
            <a:cxnLst/>
            <a:rect l="l" t="t" r="r" b="b"/>
            <a:pathLst>
              <a:path w="16058848" h="9074217">
                <a:moveTo>
                  <a:pt x="0" y="0"/>
                </a:moveTo>
                <a:lnTo>
                  <a:pt x="16058848" y="0"/>
                </a:lnTo>
                <a:lnTo>
                  <a:pt x="16058848" y="9074217"/>
                </a:lnTo>
                <a:lnTo>
                  <a:pt x="0" y="90742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TextBox 12"/>
          <p:cNvSpPr txBox="1"/>
          <p:nvPr/>
        </p:nvSpPr>
        <p:spPr>
          <a:xfrm>
            <a:off x="1359468" y="405383"/>
            <a:ext cx="4204933" cy="623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2"/>
              </a:lnSpc>
              <a:spcBef>
                <a:spcPct val="0"/>
              </a:spcBef>
            </a:pPr>
            <a:r>
              <a:rPr lang="en-US" sz="4800" spc="168">
                <a:solidFill>
                  <a:srgbClr val="040506"/>
                </a:solidFill>
                <a:latin typeface="Open Sauce Bold"/>
              </a:rPr>
              <a:t>EXPENSES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466493" y="701315"/>
            <a:ext cx="4204933" cy="623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2"/>
              </a:lnSpc>
              <a:spcBef>
                <a:spcPct val="0"/>
              </a:spcBef>
            </a:pPr>
            <a:r>
              <a:rPr lang="en-US" sz="4800" spc="168">
                <a:solidFill>
                  <a:srgbClr val="040506"/>
                </a:solidFill>
                <a:latin typeface="Open Sauce Bold"/>
              </a:rPr>
              <a:t>OVERHEADS</a:t>
            </a:r>
          </a:p>
        </p:txBody>
      </p:sp>
      <p:sp>
        <p:nvSpPr>
          <p:cNvPr id="4" name="Freeform 4"/>
          <p:cNvSpPr/>
          <p:nvPr/>
        </p:nvSpPr>
        <p:spPr>
          <a:xfrm>
            <a:off x="14915640" y="-304213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5" name="Group 5"/>
          <p:cNvGrpSpPr/>
          <p:nvPr/>
        </p:nvGrpSpPr>
        <p:grpSpPr>
          <a:xfrm>
            <a:off x="15899913" y="7276275"/>
            <a:ext cx="3964049" cy="396404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613819" y="4743819"/>
            <a:ext cx="9348363" cy="9348363"/>
          </a:xfrm>
          <a:custGeom>
            <a:avLst/>
            <a:gdLst/>
            <a:ahLst/>
            <a:cxnLst/>
            <a:rect l="l" t="t" r="r" b="b"/>
            <a:pathLst>
              <a:path w="9348363" h="9348363">
                <a:moveTo>
                  <a:pt x="0" y="0"/>
                </a:moveTo>
                <a:lnTo>
                  <a:pt x="9348362" y="0"/>
                </a:lnTo>
                <a:lnTo>
                  <a:pt x="9348362" y="9348363"/>
                </a:lnTo>
                <a:lnTo>
                  <a:pt x="0" y="9348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9" name="Group 9"/>
          <p:cNvGrpSpPr/>
          <p:nvPr/>
        </p:nvGrpSpPr>
        <p:grpSpPr>
          <a:xfrm>
            <a:off x="12692993" y="-1324631"/>
            <a:ext cx="2649263" cy="2649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620563" y="3663297"/>
            <a:ext cx="2649263" cy="264926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2343660" y="30060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6" name="Freeform 16"/>
          <p:cNvSpPr/>
          <p:nvPr/>
        </p:nvSpPr>
        <p:spPr>
          <a:xfrm>
            <a:off x="568204" y="1831506"/>
            <a:ext cx="17313734" cy="7066033"/>
          </a:xfrm>
          <a:custGeom>
            <a:avLst/>
            <a:gdLst/>
            <a:ahLst/>
            <a:cxnLst/>
            <a:rect l="l" t="t" r="r" b="b"/>
            <a:pathLst>
              <a:path w="17313734" h="7066033">
                <a:moveTo>
                  <a:pt x="0" y="0"/>
                </a:moveTo>
                <a:lnTo>
                  <a:pt x="17313734" y="0"/>
                </a:lnTo>
                <a:lnTo>
                  <a:pt x="17313734" y="7066034"/>
                </a:lnTo>
                <a:lnTo>
                  <a:pt x="0" y="7066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4652" y="-287260"/>
            <a:ext cx="20204172" cy="3811607"/>
            <a:chOff x="0" y="0"/>
            <a:chExt cx="5321263" cy="10038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21264" cy="1003880"/>
            </a:xfrm>
            <a:custGeom>
              <a:avLst/>
              <a:gdLst/>
              <a:ahLst/>
              <a:cxnLst/>
              <a:rect l="l" t="t" r="r" b="b"/>
              <a:pathLst>
                <a:path w="5321264" h="1003880">
                  <a:moveTo>
                    <a:pt x="0" y="0"/>
                  </a:moveTo>
                  <a:lnTo>
                    <a:pt x="5321264" y="0"/>
                  </a:lnTo>
                  <a:lnTo>
                    <a:pt x="5321264" y="1003880"/>
                  </a:lnTo>
                  <a:lnTo>
                    <a:pt x="0" y="1003880"/>
                  </a:lnTo>
                  <a:close/>
                </a:path>
              </a:pathLst>
            </a:custGeom>
            <a:solidFill>
              <a:srgbClr val="FFFFFF">
                <a:alpha val="77647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21263" cy="1051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90937" y="605424"/>
            <a:ext cx="17412993" cy="1013120"/>
          </a:xfrm>
          <a:custGeom>
            <a:avLst/>
            <a:gdLst/>
            <a:ahLst/>
            <a:cxnLst/>
            <a:rect l="l" t="t" r="r" b="b"/>
            <a:pathLst>
              <a:path w="17412993" h="1013120">
                <a:moveTo>
                  <a:pt x="0" y="0"/>
                </a:moveTo>
                <a:lnTo>
                  <a:pt x="17412994" y="0"/>
                </a:lnTo>
                <a:lnTo>
                  <a:pt x="17412994" y="1013119"/>
                </a:lnTo>
                <a:lnTo>
                  <a:pt x="0" y="1013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437503" y="8751740"/>
            <a:ext cx="17412993" cy="1013120"/>
          </a:xfrm>
          <a:custGeom>
            <a:avLst/>
            <a:gdLst/>
            <a:ahLst/>
            <a:cxnLst/>
            <a:rect l="l" t="t" r="r" b="b"/>
            <a:pathLst>
              <a:path w="17412993" h="1013120">
                <a:moveTo>
                  <a:pt x="0" y="0"/>
                </a:moveTo>
                <a:lnTo>
                  <a:pt x="17412994" y="0"/>
                </a:lnTo>
                <a:lnTo>
                  <a:pt x="17412994" y="1013120"/>
                </a:lnTo>
                <a:lnTo>
                  <a:pt x="0" y="101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1028700" y="2392238"/>
            <a:ext cx="16230600" cy="5502524"/>
          </a:xfrm>
          <a:custGeom>
            <a:avLst/>
            <a:gdLst/>
            <a:ahLst/>
            <a:cxnLst/>
            <a:rect l="l" t="t" r="r" b="b"/>
            <a:pathLst>
              <a:path w="16230600" h="5502524">
                <a:moveTo>
                  <a:pt x="0" y="0"/>
                </a:moveTo>
                <a:lnTo>
                  <a:pt x="16230600" y="0"/>
                </a:lnTo>
                <a:lnTo>
                  <a:pt x="16230600" y="5502524"/>
                </a:lnTo>
                <a:lnTo>
                  <a:pt x="0" y="55025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0" y="-779976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86068" y="-1808676"/>
            <a:ext cx="3172137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-874585" y="9258300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16384715" y="-413585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2071427" y="3841385"/>
            <a:ext cx="14715030" cy="2075946"/>
          </a:xfrm>
          <a:custGeom>
            <a:avLst/>
            <a:gdLst/>
            <a:ahLst/>
            <a:cxnLst/>
            <a:rect l="l" t="t" r="r" b="b"/>
            <a:pathLst>
              <a:path w="14715030" h="2075946">
                <a:moveTo>
                  <a:pt x="0" y="0"/>
                </a:moveTo>
                <a:lnTo>
                  <a:pt x="14715030" y="0"/>
                </a:lnTo>
                <a:lnTo>
                  <a:pt x="14715030" y="2075946"/>
                </a:lnTo>
                <a:lnTo>
                  <a:pt x="0" y="20759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618" t="-154428" b="-117650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284756" y="7700623"/>
            <a:ext cx="16501701" cy="848811"/>
          </a:xfrm>
          <a:custGeom>
            <a:avLst/>
            <a:gdLst/>
            <a:ahLst/>
            <a:cxnLst/>
            <a:rect l="l" t="t" r="r" b="b"/>
            <a:pathLst>
              <a:path w="16501701" h="848811">
                <a:moveTo>
                  <a:pt x="0" y="0"/>
                </a:moveTo>
                <a:lnTo>
                  <a:pt x="16501701" y="0"/>
                </a:lnTo>
                <a:lnTo>
                  <a:pt x="16501701" y="848811"/>
                </a:lnTo>
                <a:lnTo>
                  <a:pt x="0" y="8488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81426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TextBox 11"/>
          <p:cNvSpPr txBox="1"/>
          <p:nvPr/>
        </p:nvSpPr>
        <p:spPr>
          <a:xfrm>
            <a:off x="1967861" y="867849"/>
            <a:ext cx="7176139" cy="623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2"/>
              </a:lnSpc>
              <a:spcBef>
                <a:spcPct val="0"/>
              </a:spcBef>
            </a:pPr>
            <a:r>
              <a:rPr lang="en-US" sz="4800" spc="168">
                <a:solidFill>
                  <a:srgbClr val="FFFFFF"/>
                </a:solidFill>
                <a:latin typeface="Open Sauce Bold"/>
              </a:rPr>
              <a:t>SOURCES OF INCOME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52803" y="2848880"/>
            <a:ext cx="7176139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59"/>
              </a:lnSpc>
              <a:spcBef>
                <a:spcPct val="0"/>
              </a:spcBef>
            </a:pPr>
            <a:r>
              <a:rPr lang="en-US" sz="3999" spc="139">
                <a:solidFill>
                  <a:srgbClr val="040506"/>
                </a:solidFill>
                <a:latin typeface="Open Sauce Bold"/>
              </a:rPr>
              <a:t>TICKET INCOME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52803" y="6710023"/>
            <a:ext cx="7176139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59"/>
              </a:lnSpc>
              <a:spcBef>
                <a:spcPct val="0"/>
              </a:spcBef>
            </a:pPr>
            <a:r>
              <a:rPr lang="en-US" sz="3999" spc="139">
                <a:solidFill>
                  <a:srgbClr val="040506"/>
                </a:solidFill>
                <a:latin typeface="Open Sauce Bold"/>
              </a:rPr>
              <a:t>S</a:t>
            </a:r>
            <a:r>
              <a:rPr lang="en-US" sz="3999" spc="139">
                <a:solidFill>
                  <a:srgbClr val="000000"/>
                </a:solidFill>
                <a:latin typeface="Open Sauce Bold"/>
              </a:rPr>
              <a:t>PONSORSHIP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-325922" y="374453"/>
            <a:ext cx="18871318" cy="3343587"/>
            <a:chOff x="0" y="0"/>
            <a:chExt cx="4970224" cy="8806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70224" cy="880616"/>
            </a:xfrm>
            <a:custGeom>
              <a:avLst/>
              <a:gdLst/>
              <a:ahLst/>
              <a:cxnLst/>
              <a:rect l="l" t="t" r="r" b="b"/>
              <a:pathLst>
                <a:path w="4970224" h="880616">
                  <a:moveTo>
                    <a:pt x="0" y="0"/>
                  </a:moveTo>
                  <a:lnTo>
                    <a:pt x="4970224" y="0"/>
                  </a:lnTo>
                  <a:lnTo>
                    <a:pt x="4970224" y="880616"/>
                  </a:lnTo>
                  <a:lnTo>
                    <a:pt x="0" y="880616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970224" cy="8996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325922" y="395051"/>
            <a:ext cx="18871318" cy="3322990"/>
          </a:xfrm>
          <a:custGeom>
            <a:avLst/>
            <a:gdLst/>
            <a:ahLst/>
            <a:cxnLst/>
            <a:rect l="l" t="t" r="r" b="b"/>
            <a:pathLst>
              <a:path w="18871318" h="3322990">
                <a:moveTo>
                  <a:pt x="0" y="0"/>
                </a:moveTo>
                <a:lnTo>
                  <a:pt x="18871318" y="0"/>
                </a:lnTo>
                <a:lnTo>
                  <a:pt x="18871318" y="3322990"/>
                </a:lnTo>
                <a:lnTo>
                  <a:pt x="0" y="3322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t="-129872" b="-148729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7" name="Group 7"/>
          <p:cNvGrpSpPr/>
          <p:nvPr/>
        </p:nvGrpSpPr>
        <p:grpSpPr>
          <a:xfrm>
            <a:off x="8968171" y="4621028"/>
            <a:ext cx="47625" cy="4637272"/>
            <a:chOff x="0" y="0"/>
            <a:chExt cx="12543" cy="12213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987596" y="4401590"/>
            <a:ext cx="1954970" cy="1786354"/>
          </a:xfrm>
          <a:custGeom>
            <a:avLst/>
            <a:gdLst/>
            <a:ahLst/>
            <a:cxnLst/>
            <a:rect l="l" t="t" r="r" b="b"/>
            <a:pathLst>
              <a:path w="1954970" h="1786354">
                <a:moveTo>
                  <a:pt x="0" y="0"/>
                </a:moveTo>
                <a:lnTo>
                  <a:pt x="1954970" y="0"/>
                </a:lnTo>
                <a:lnTo>
                  <a:pt x="1954970" y="1786354"/>
                </a:lnTo>
                <a:lnTo>
                  <a:pt x="0" y="17863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>
            <a:off x="3032625" y="3924115"/>
            <a:ext cx="2960636" cy="2242682"/>
          </a:xfrm>
          <a:custGeom>
            <a:avLst/>
            <a:gdLst/>
            <a:ahLst/>
            <a:cxnLst/>
            <a:rect l="l" t="t" r="r" b="b"/>
            <a:pathLst>
              <a:path w="2960636" h="2242682">
                <a:moveTo>
                  <a:pt x="0" y="0"/>
                </a:moveTo>
                <a:lnTo>
                  <a:pt x="2960637" y="0"/>
                </a:lnTo>
                <a:lnTo>
                  <a:pt x="2960637" y="2242682"/>
                </a:lnTo>
                <a:lnTo>
                  <a:pt x="0" y="22426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TextBox 12"/>
          <p:cNvSpPr txBox="1"/>
          <p:nvPr/>
        </p:nvSpPr>
        <p:spPr>
          <a:xfrm>
            <a:off x="2025016" y="737679"/>
            <a:ext cx="14169441" cy="240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59"/>
              </a:lnSpc>
              <a:spcBef>
                <a:spcPct val="0"/>
              </a:spcBef>
            </a:pPr>
            <a:r>
              <a:rPr lang="en-US" sz="6999" spc="685" dirty="0">
                <a:solidFill>
                  <a:srgbClr val="FFFFFF"/>
                </a:solidFill>
                <a:latin typeface="Open Sauce Bold"/>
              </a:rPr>
              <a:t>ENERGY SOURCES IN THE WORLD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84454" y="6468015"/>
            <a:ext cx="6113166" cy="3171548"/>
            <a:chOff x="-1401125" y="80844"/>
            <a:chExt cx="8150887" cy="422873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109175"/>
              <a:ext cx="6749762" cy="320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3599" lvl="1" indent="-431800" algn="l">
                <a:lnSpc>
                  <a:spcPts val="47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999" u="none" strike="noStrike" spc="37" dirty="0">
                  <a:solidFill>
                    <a:srgbClr val="000000"/>
                  </a:solidFill>
                  <a:latin typeface="Open Sauce"/>
                </a:rPr>
                <a:t>Solar Energy</a:t>
              </a:r>
            </a:p>
            <a:p>
              <a:pPr marL="863599" lvl="1" indent="-431800" algn="l">
                <a:lnSpc>
                  <a:spcPts val="47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999" u="none" strike="noStrike" spc="37" dirty="0">
                  <a:solidFill>
                    <a:srgbClr val="000000"/>
                  </a:solidFill>
                  <a:latin typeface="Open Sauce"/>
                </a:rPr>
                <a:t>Wind</a:t>
              </a:r>
            </a:p>
            <a:p>
              <a:pPr marL="863599" lvl="1" indent="-431800" algn="l">
                <a:lnSpc>
                  <a:spcPts val="47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999" u="none" strike="noStrike" spc="37" dirty="0">
                  <a:solidFill>
                    <a:srgbClr val="000000"/>
                  </a:solidFill>
                  <a:latin typeface="Open Sauce"/>
                </a:rPr>
                <a:t>Hydroelectricity</a:t>
              </a:r>
            </a:p>
            <a:p>
              <a:pPr marL="863599" lvl="1" indent="-431800" algn="l">
                <a:lnSpc>
                  <a:spcPts val="47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999" u="none" strike="noStrike" spc="37" dirty="0">
                  <a:solidFill>
                    <a:srgbClr val="000000"/>
                  </a:solidFill>
                  <a:latin typeface="Open Sauce"/>
                </a:rPr>
                <a:t>Bioenergy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1401125" y="80844"/>
              <a:ext cx="6749762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3999" u="none" strike="noStrike" spc="37" dirty="0">
                  <a:solidFill>
                    <a:srgbClr val="000000"/>
                  </a:solidFill>
                  <a:latin typeface="Open Sauce Bold"/>
                </a:rPr>
                <a:t>Renewable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387396" y="6493107"/>
            <a:ext cx="5319159" cy="3146456"/>
            <a:chOff x="0" y="114300"/>
            <a:chExt cx="7092212" cy="419527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109175"/>
              <a:ext cx="7092212" cy="320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3599" lvl="1" indent="-431800" algn="l">
                <a:lnSpc>
                  <a:spcPts val="47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999" u="none" strike="noStrike" spc="37">
                  <a:solidFill>
                    <a:srgbClr val="000000"/>
                  </a:solidFill>
                  <a:latin typeface="Open Sauce"/>
                </a:rPr>
                <a:t>Coal</a:t>
              </a:r>
            </a:p>
            <a:p>
              <a:pPr marL="863599" lvl="1" indent="-431800" algn="l">
                <a:lnSpc>
                  <a:spcPts val="47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999" u="none" strike="noStrike" spc="37">
                  <a:solidFill>
                    <a:srgbClr val="000000"/>
                  </a:solidFill>
                  <a:latin typeface="Open Sauce"/>
                </a:rPr>
                <a:t>Oil</a:t>
              </a:r>
            </a:p>
            <a:p>
              <a:pPr marL="863599" lvl="1" indent="-431800" algn="l">
                <a:lnSpc>
                  <a:spcPts val="47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999" u="none" strike="noStrike" spc="37">
                  <a:solidFill>
                    <a:srgbClr val="000000"/>
                  </a:solidFill>
                  <a:latin typeface="Open Sauce"/>
                </a:rPr>
                <a:t>Natural Gas</a:t>
              </a:r>
            </a:p>
            <a:p>
              <a:pPr marL="863599" lvl="1" indent="-431800" algn="l">
                <a:lnSpc>
                  <a:spcPts val="47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999" u="none" strike="noStrike" spc="37">
                  <a:solidFill>
                    <a:srgbClr val="000000"/>
                  </a:solidFill>
                  <a:latin typeface="Open Sauce"/>
                </a:rPr>
                <a:t>Nuclear Energy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4300"/>
              <a:ext cx="7092212" cy="618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9"/>
                </a:lnSpc>
                <a:spcBef>
                  <a:spcPct val="0"/>
                </a:spcBef>
              </a:pPr>
              <a:r>
                <a:rPr lang="en-US" sz="3999" u="none" strike="noStrike" spc="37" dirty="0">
                  <a:solidFill>
                    <a:srgbClr val="000000"/>
                  </a:solidFill>
                  <a:latin typeface="Open Sauce Bold"/>
                </a:rPr>
                <a:t>Non-Renewable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53568" y="12278872"/>
            <a:ext cx="14169441" cy="3007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ENERGY SOURCES IN THE WORLD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359468" y="405383"/>
            <a:ext cx="4847087" cy="623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2"/>
              </a:lnSpc>
              <a:spcBef>
                <a:spcPct val="0"/>
              </a:spcBef>
            </a:pPr>
            <a:r>
              <a:rPr lang="en-US" sz="4800" spc="168">
                <a:solidFill>
                  <a:srgbClr val="040506"/>
                </a:solidFill>
                <a:latin typeface="Open Sauce Bold"/>
              </a:rPr>
              <a:t>CASH FLOWS</a:t>
            </a:r>
          </a:p>
        </p:txBody>
      </p:sp>
      <p:sp>
        <p:nvSpPr>
          <p:cNvPr id="4" name="Freeform 4"/>
          <p:cNvSpPr/>
          <p:nvPr/>
        </p:nvSpPr>
        <p:spPr>
          <a:xfrm>
            <a:off x="21900" y="940486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5" name="Group 5"/>
          <p:cNvGrpSpPr/>
          <p:nvPr/>
        </p:nvGrpSpPr>
        <p:grpSpPr>
          <a:xfrm>
            <a:off x="10776043" y="-2524707"/>
            <a:ext cx="3964049" cy="396404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752828" y="-6405764"/>
            <a:ext cx="9348363" cy="9348363"/>
          </a:xfrm>
          <a:custGeom>
            <a:avLst/>
            <a:gdLst/>
            <a:ahLst/>
            <a:cxnLst/>
            <a:rect l="l" t="t" r="r" b="b"/>
            <a:pathLst>
              <a:path w="9348363" h="9348363">
                <a:moveTo>
                  <a:pt x="0" y="0"/>
                </a:moveTo>
                <a:lnTo>
                  <a:pt x="9348362" y="0"/>
                </a:lnTo>
                <a:lnTo>
                  <a:pt x="9348362" y="9348362"/>
                </a:lnTo>
                <a:lnTo>
                  <a:pt x="0" y="934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9" name="Group 9"/>
          <p:cNvGrpSpPr/>
          <p:nvPr/>
        </p:nvGrpSpPr>
        <p:grpSpPr>
          <a:xfrm>
            <a:off x="-904968" y="8918951"/>
            <a:ext cx="2649263" cy="2649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761913" y="1083578"/>
            <a:ext cx="16497387" cy="8321284"/>
          </a:xfrm>
          <a:custGeom>
            <a:avLst/>
            <a:gdLst/>
            <a:ahLst/>
            <a:cxnLst/>
            <a:rect l="l" t="t" r="r" b="b"/>
            <a:pathLst>
              <a:path w="16497387" h="8321284">
                <a:moveTo>
                  <a:pt x="0" y="0"/>
                </a:moveTo>
                <a:lnTo>
                  <a:pt x="16497387" y="0"/>
                </a:lnTo>
                <a:lnTo>
                  <a:pt x="16497387" y="8321284"/>
                </a:lnTo>
                <a:lnTo>
                  <a:pt x="0" y="8321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69" r="-2069"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7843" y="709203"/>
            <a:ext cx="16391457" cy="8782408"/>
          </a:xfrm>
          <a:custGeom>
            <a:avLst/>
            <a:gdLst/>
            <a:ahLst/>
            <a:cxnLst/>
            <a:rect l="l" t="t" r="r" b="b"/>
            <a:pathLst>
              <a:path w="16391457" h="8782408">
                <a:moveTo>
                  <a:pt x="0" y="0"/>
                </a:moveTo>
                <a:lnTo>
                  <a:pt x="16391457" y="0"/>
                </a:lnTo>
                <a:lnTo>
                  <a:pt x="16391457" y="8782408"/>
                </a:lnTo>
                <a:lnTo>
                  <a:pt x="0" y="8782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1037" y="-150304"/>
            <a:ext cx="10756963" cy="11862199"/>
            <a:chOff x="0" y="0"/>
            <a:chExt cx="2833110" cy="31242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110" cy="3124201"/>
            </a:xfrm>
            <a:custGeom>
              <a:avLst/>
              <a:gdLst/>
              <a:ahLst/>
              <a:cxnLst/>
              <a:rect l="l" t="t" r="r" b="b"/>
              <a:pathLst>
                <a:path w="2833110" h="3124201">
                  <a:moveTo>
                    <a:pt x="0" y="0"/>
                  </a:moveTo>
                  <a:lnTo>
                    <a:pt x="2833110" y="0"/>
                  </a:lnTo>
                  <a:lnTo>
                    <a:pt x="2833110" y="3124201"/>
                  </a:lnTo>
                  <a:lnTo>
                    <a:pt x="0" y="3124201"/>
                  </a:lnTo>
                  <a:close/>
                </a:path>
              </a:pathLst>
            </a:custGeom>
            <a:solidFill>
              <a:srgbClr val="1C5739">
                <a:alpha val="69804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33110" cy="3171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9" lvl="1" indent="-269875" algn="ctr">
                <a:lnSpc>
                  <a:spcPts val="3449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593605" y="2257311"/>
            <a:ext cx="11100791" cy="7372273"/>
          </a:xfrm>
          <a:custGeom>
            <a:avLst/>
            <a:gdLst/>
            <a:ahLst/>
            <a:cxnLst/>
            <a:rect l="l" t="t" r="r" b="b"/>
            <a:pathLst>
              <a:path w="11100791" h="7372273">
                <a:moveTo>
                  <a:pt x="0" y="0"/>
                </a:moveTo>
                <a:lnTo>
                  <a:pt x="11100790" y="0"/>
                </a:lnTo>
                <a:lnTo>
                  <a:pt x="11100790" y="7372273"/>
                </a:lnTo>
                <a:lnTo>
                  <a:pt x="0" y="7372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79" r="-6579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12338945" y="7278461"/>
            <a:ext cx="2355451" cy="581409"/>
          </a:xfrm>
          <a:custGeom>
            <a:avLst/>
            <a:gdLst/>
            <a:ahLst/>
            <a:cxnLst/>
            <a:rect l="l" t="t" r="r" b="b"/>
            <a:pathLst>
              <a:path w="2355451" h="581409">
                <a:moveTo>
                  <a:pt x="0" y="0"/>
                </a:moveTo>
                <a:lnTo>
                  <a:pt x="2355450" y="0"/>
                </a:lnTo>
                <a:lnTo>
                  <a:pt x="2355450" y="581409"/>
                </a:lnTo>
                <a:lnTo>
                  <a:pt x="0" y="581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2486731" y="1889646"/>
            <a:ext cx="13314538" cy="8107603"/>
          </a:xfrm>
          <a:custGeom>
            <a:avLst/>
            <a:gdLst/>
            <a:ahLst/>
            <a:cxnLst/>
            <a:rect l="l" t="t" r="r" b="b"/>
            <a:pathLst>
              <a:path w="13314538" h="8107603">
                <a:moveTo>
                  <a:pt x="0" y="0"/>
                </a:moveTo>
                <a:lnTo>
                  <a:pt x="13314538" y="0"/>
                </a:lnTo>
                <a:lnTo>
                  <a:pt x="13314538" y="8107603"/>
                </a:lnTo>
                <a:lnTo>
                  <a:pt x="0" y="8107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TextBox 8"/>
          <p:cNvSpPr txBox="1"/>
          <p:nvPr/>
        </p:nvSpPr>
        <p:spPr>
          <a:xfrm>
            <a:off x="275874" y="405383"/>
            <a:ext cx="7255163" cy="623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2"/>
              </a:lnSpc>
              <a:spcBef>
                <a:spcPct val="0"/>
              </a:spcBef>
            </a:pPr>
            <a:r>
              <a:rPr lang="en-US" sz="4800" spc="168">
                <a:solidFill>
                  <a:srgbClr val="231F20"/>
                </a:solidFill>
                <a:latin typeface="Open Sauce Bold"/>
              </a:rPr>
              <a:t>FINANCING OPTIONS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3587" y="1234383"/>
            <a:ext cx="6720035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59"/>
              </a:lnSpc>
              <a:spcBef>
                <a:spcPct val="0"/>
              </a:spcBef>
            </a:pPr>
            <a:r>
              <a:rPr lang="en-US" sz="3999" spc="139">
                <a:solidFill>
                  <a:srgbClr val="231F20"/>
                </a:solidFill>
                <a:latin typeface="Open Sauce Bold"/>
              </a:rPr>
              <a:t>1)Municipal Treasury</a:t>
            </a:r>
          </a:p>
        </p:txBody>
      </p:sp>
      <p:sp>
        <p:nvSpPr>
          <p:cNvPr id="10" name="Freeform 10"/>
          <p:cNvSpPr/>
          <p:nvPr/>
        </p:nvSpPr>
        <p:spPr>
          <a:xfrm rot="-5400000">
            <a:off x="-4674115" y="7207300"/>
            <a:ext cx="10247346" cy="347368"/>
          </a:xfrm>
          <a:custGeom>
            <a:avLst/>
            <a:gdLst/>
            <a:ahLst/>
            <a:cxnLst/>
            <a:rect l="l" t="t" r="r" b="b"/>
            <a:pathLst>
              <a:path w="10247346" h="347368">
                <a:moveTo>
                  <a:pt x="0" y="0"/>
                </a:moveTo>
                <a:lnTo>
                  <a:pt x="10247346" y="0"/>
                </a:lnTo>
                <a:lnTo>
                  <a:pt x="10247346" y="347368"/>
                </a:lnTo>
                <a:lnTo>
                  <a:pt x="0" y="347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 rot="-5400000">
            <a:off x="12309311" y="4989643"/>
            <a:ext cx="10247346" cy="347368"/>
          </a:xfrm>
          <a:custGeom>
            <a:avLst/>
            <a:gdLst/>
            <a:ahLst/>
            <a:cxnLst/>
            <a:rect l="l" t="t" r="r" b="b"/>
            <a:pathLst>
              <a:path w="10247346" h="347368">
                <a:moveTo>
                  <a:pt x="0" y="0"/>
                </a:moveTo>
                <a:lnTo>
                  <a:pt x="10247346" y="0"/>
                </a:lnTo>
                <a:lnTo>
                  <a:pt x="10247346" y="347368"/>
                </a:lnTo>
                <a:lnTo>
                  <a:pt x="0" y="347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309311" y="4949989"/>
            <a:ext cx="10247346" cy="347368"/>
          </a:xfrm>
          <a:custGeom>
            <a:avLst/>
            <a:gdLst/>
            <a:ahLst/>
            <a:cxnLst/>
            <a:rect l="l" t="t" r="r" b="b"/>
            <a:pathLst>
              <a:path w="10247346" h="347368">
                <a:moveTo>
                  <a:pt x="0" y="0"/>
                </a:moveTo>
                <a:lnTo>
                  <a:pt x="10247346" y="0"/>
                </a:lnTo>
                <a:lnTo>
                  <a:pt x="10247346" y="347368"/>
                </a:lnTo>
                <a:lnTo>
                  <a:pt x="0" y="347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16744950" y="0"/>
            <a:ext cx="1949630" cy="12508884"/>
            <a:chOff x="0" y="0"/>
            <a:chExt cx="486937" cy="31242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937" cy="3124201"/>
            </a:xfrm>
            <a:custGeom>
              <a:avLst/>
              <a:gdLst/>
              <a:ahLst/>
              <a:cxnLst/>
              <a:rect l="l" t="t" r="r" b="b"/>
              <a:pathLst>
                <a:path w="486937" h="3124201">
                  <a:moveTo>
                    <a:pt x="0" y="0"/>
                  </a:moveTo>
                  <a:lnTo>
                    <a:pt x="486937" y="0"/>
                  </a:lnTo>
                  <a:lnTo>
                    <a:pt x="486937" y="3124201"/>
                  </a:lnTo>
                  <a:lnTo>
                    <a:pt x="0" y="3124201"/>
                  </a:lnTo>
                  <a:close/>
                </a:path>
              </a:pathLst>
            </a:custGeom>
            <a:solidFill>
              <a:srgbClr val="1C5739">
                <a:alpha val="69804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6937" cy="3171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9" lvl="1" indent="-269875" algn="ctr">
                <a:lnSpc>
                  <a:spcPts val="3449"/>
                </a:lnSpc>
                <a:buFont typeface="Arial"/>
                <a:buChar char="•"/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744950" y="8432808"/>
            <a:ext cx="3086100" cy="918865"/>
            <a:chOff x="0" y="0"/>
            <a:chExt cx="812800" cy="2420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42006"/>
            </a:xfrm>
            <a:custGeom>
              <a:avLst/>
              <a:gdLst/>
              <a:ahLst/>
              <a:cxnLst/>
              <a:rect l="l" t="t" r="r" b="b"/>
              <a:pathLst>
                <a:path w="812800" h="242006">
                  <a:moveTo>
                    <a:pt x="0" y="0"/>
                  </a:moveTo>
                  <a:lnTo>
                    <a:pt x="812800" y="0"/>
                  </a:lnTo>
                  <a:lnTo>
                    <a:pt x="812800" y="242006"/>
                  </a:lnTo>
                  <a:lnTo>
                    <a:pt x="0" y="242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289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-4666402" y="4989643"/>
            <a:ext cx="10247346" cy="347368"/>
          </a:xfrm>
          <a:custGeom>
            <a:avLst/>
            <a:gdLst/>
            <a:ahLst/>
            <a:cxnLst/>
            <a:rect l="l" t="t" r="r" b="b"/>
            <a:pathLst>
              <a:path w="10247346" h="347368">
                <a:moveTo>
                  <a:pt x="0" y="0"/>
                </a:moveTo>
                <a:lnTo>
                  <a:pt x="10247346" y="0"/>
                </a:lnTo>
                <a:lnTo>
                  <a:pt x="10247346" y="347368"/>
                </a:lnTo>
                <a:lnTo>
                  <a:pt x="0" y="347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8533177" y="1028700"/>
            <a:ext cx="4969342" cy="8835670"/>
          </a:xfrm>
          <a:custGeom>
            <a:avLst/>
            <a:gdLst/>
            <a:ahLst/>
            <a:cxnLst/>
            <a:rect l="l" t="t" r="r" b="b"/>
            <a:pathLst>
              <a:path w="4969342" h="8835670">
                <a:moveTo>
                  <a:pt x="0" y="0"/>
                </a:moveTo>
                <a:lnTo>
                  <a:pt x="4969342" y="0"/>
                </a:lnTo>
                <a:lnTo>
                  <a:pt x="4969342" y="8835670"/>
                </a:lnTo>
                <a:lnTo>
                  <a:pt x="0" y="8835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5340" t="-16459" r="-92790" b="-1488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>
            <a:off x="1147117" y="3173966"/>
            <a:ext cx="7786445" cy="3978721"/>
          </a:xfrm>
          <a:custGeom>
            <a:avLst/>
            <a:gdLst/>
            <a:ahLst/>
            <a:cxnLst/>
            <a:rect l="l" t="t" r="r" b="b"/>
            <a:pathLst>
              <a:path w="7786445" h="3978721">
                <a:moveTo>
                  <a:pt x="0" y="0"/>
                </a:moveTo>
                <a:lnTo>
                  <a:pt x="7786445" y="0"/>
                </a:lnTo>
                <a:lnTo>
                  <a:pt x="7786445" y="3978722"/>
                </a:lnTo>
                <a:lnTo>
                  <a:pt x="0" y="39787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04" t="-86256" r="-143776" b="-94446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2" name="Group 12"/>
          <p:cNvGrpSpPr/>
          <p:nvPr/>
        </p:nvGrpSpPr>
        <p:grpSpPr>
          <a:xfrm>
            <a:off x="-8425324" y="0"/>
            <a:ext cx="9454024" cy="12508884"/>
            <a:chOff x="0" y="0"/>
            <a:chExt cx="2361223" cy="31242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61223" cy="3124201"/>
            </a:xfrm>
            <a:custGeom>
              <a:avLst/>
              <a:gdLst/>
              <a:ahLst/>
              <a:cxnLst/>
              <a:rect l="l" t="t" r="r" b="b"/>
              <a:pathLst>
                <a:path w="2361223" h="3124201">
                  <a:moveTo>
                    <a:pt x="0" y="0"/>
                  </a:moveTo>
                  <a:lnTo>
                    <a:pt x="2361223" y="0"/>
                  </a:lnTo>
                  <a:lnTo>
                    <a:pt x="2361223" y="3124201"/>
                  </a:lnTo>
                  <a:lnTo>
                    <a:pt x="0" y="3124201"/>
                  </a:lnTo>
                  <a:close/>
                </a:path>
              </a:pathLst>
            </a:custGeom>
            <a:solidFill>
              <a:srgbClr val="1C5739">
                <a:alpha val="69804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361223" cy="3171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9" lvl="1" indent="-269875" algn="ctr">
                <a:lnSpc>
                  <a:spcPts val="3449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18545" y="8727289"/>
            <a:ext cx="5088193" cy="329903"/>
          </a:xfrm>
          <a:custGeom>
            <a:avLst/>
            <a:gdLst/>
            <a:ahLst/>
            <a:cxnLst/>
            <a:rect l="l" t="t" r="r" b="b"/>
            <a:pathLst>
              <a:path w="5088193" h="329903">
                <a:moveTo>
                  <a:pt x="0" y="0"/>
                </a:moveTo>
                <a:lnTo>
                  <a:pt x="5088192" y="0"/>
                </a:lnTo>
                <a:lnTo>
                  <a:pt x="5088192" y="329902"/>
                </a:lnTo>
                <a:lnTo>
                  <a:pt x="0" y="329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8673" t="-3000525" b="-314479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6" name="TextBox 16"/>
          <p:cNvSpPr txBox="1"/>
          <p:nvPr/>
        </p:nvSpPr>
        <p:spPr>
          <a:xfrm>
            <a:off x="1412758" y="1468605"/>
            <a:ext cx="6720035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59"/>
              </a:lnSpc>
              <a:spcBef>
                <a:spcPct val="0"/>
              </a:spcBef>
            </a:pPr>
            <a:r>
              <a:rPr lang="en-US" sz="3999" spc="139">
                <a:solidFill>
                  <a:srgbClr val="231F20"/>
                </a:solidFill>
                <a:latin typeface="Open Sauce Bold"/>
              </a:rPr>
              <a:t>2)SPONSORSHIP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2758" y="405383"/>
            <a:ext cx="7255163" cy="623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2"/>
              </a:lnSpc>
              <a:spcBef>
                <a:spcPct val="0"/>
              </a:spcBef>
            </a:pPr>
            <a:r>
              <a:rPr lang="en-US" sz="4800" spc="168">
                <a:solidFill>
                  <a:srgbClr val="231F20"/>
                </a:solidFill>
                <a:latin typeface="Open Sauce Bold"/>
              </a:rPr>
              <a:t>FINANCING OPTIONS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6766" y="3340649"/>
            <a:ext cx="8703902" cy="4532554"/>
          </a:xfrm>
          <a:custGeom>
            <a:avLst/>
            <a:gdLst/>
            <a:ahLst/>
            <a:cxnLst/>
            <a:rect l="l" t="t" r="r" b="b"/>
            <a:pathLst>
              <a:path w="8703902" h="4532554">
                <a:moveTo>
                  <a:pt x="0" y="0"/>
                </a:moveTo>
                <a:lnTo>
                  <a:pt x="8703902" y="0"/>
                </a:lnTo>
                <a:lnTo>
                  <a:pt x="8703902" y="4532553"/>
                </a:lnTo>
                <a:lnTo>
                  <a:pt x="0" y="4532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945" r="-105884" b="-5801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412758" y="405383"/>
            <a:ext cx="7255163" cy="623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2"/>
              </a:lnSpc>
              <a:spcBef>
                <a:spcPct val="0"/>
              </a:spcBef>
            </a:pPr>
            <a:r>
              <a:rPr lang="en-US" sz="4800" spc="168">
                <a:solidFill>
                  <a:srgbClr val="231F20"/>
                </a:solidFill>
                <a:latin typeface="Open Sauce Bold"/>
              </a:rPr>
              <a:t>FINANCING OPTIONS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12758" y="1567223"/>
            <a:ext cx="6720035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59"/>
              </a:lnSpc>
              <a:spcBef>
                <a:spcPct val="0"/>
              </a:spcBef>
            </a:pPr>
            <a:r>
              <a:rPr lang="en-US" sz="3999" spc="139">
                <a:solidFill>
                  <a:srgbClr val="231F20"/>
                </a:solidFill>
                <a:latin typeface="Open Sauce Bold"/>
              </a:rPr>
              <a:t>3)IMF LOAN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8306908" y="-647517"/>
            <a:ext cx="9454024" cy="12508884"/>
            <a:chOff x="0" y="0"/>
            <a:chExt cx="2361223" cy="31242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1223" cy="3124201"/>
            </a:xfrm>
            <a:custGeom>
              <a:avLst/>
              <a:gdLst/>
              <a:ahLst/>
              <a:cxnLst/>
              <a:rect l="l" t="t" r="r" b="b"/>
              <a:pathLst>
                <a:path w="2361223" h="3124201">
                  <a:moveTo>
                    <a:pt x="0" y="0"/>
                  </a:moveTo>
                  <a:lnTo>
                    <a:pt x="2361223" y="0"/>
                  </a:lnTo>
                  <a:lnTo>
                    <a:pt x="2361223" y="3124201"/>
                  </a:lnTo>
                  <a:lnTo>
                    <a:pt x="0" y="3124201"/>
                  </a:lnTo>
                  <a:close/>
                </a:path>
              </a:pathLst>
            </a:custGeom>
            <a:solidFill>
              <a:srgbClr val="1C5739">
                <a:alpha val="69804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361223" cy="3171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9" lvl="1" indent="-269875" algn="ctr">
                <a:lnSpc>
                  <a:spcPts val="3449"/>
                </a:lnSpc>
                <a:buFont typeface="Arial"/>
                <a:buChar char="•"/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76815" y="41816"/>
            <a:ext cx="1949630" cy="12508884"/>
            <a:chOff x="0" y="0"/>
            <a:chExt cx="486937" cy="31242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6937" cy="3124201"/>
            </a:xfrm>
            <a:custGeom>
              <a:avLst/>
              <a:gdLst/>
              <a:ahLst/>
              <a:cxnLst/>
              <a:rect l="l" t="t" r="r" b="b"/>
              <a:pathLst>
                <a:path w="486937" h="3124201">
                  <a:moveTo>
                    <a:pt x="0" y="0"/>
                  </a:moveTo>
                  <a:lnTo>
                    <a:pt x="486937" y="0"/>
                  </a:lnTo>
                  <a:lnTo>
                    <a:pt x="486937" y="3124201"/>
                  </a:lnTo>
                  <a:lnTo>
                    <a:pt x="0" y="3124201"/>
                  </a:lnTo>
                  <a:close/>
                </a:path>
              </a:pathLst>
            </a:custGeom>
            <a:solidFill>
              <a:srgbClr val="1C5739">
                <a:alpha val="69804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6937" cy="3171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9" lvl="1" indent="-269875" algn="ctr">
                <a:lnSpc>
                  <a:spcPts val="3449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5400000">
            <a:off x="12309311" y="4949989"/>
            <a:ext cx="10247346" cy="347368"/>
          </a:xfrm>
          <a:custGeom>
            <a:avLst/>
            <a:gdLst/>
            <a:ahLst/>
            <a:cxnLst/>
            <a:rect l="l" t="t" r="r" b="b"/>
            <a:pathLst>
              <a:path w="10247346" h="347368">
                <a:moveTo>
                  <a:pt x="0" y="0"/>
                </a:moveTo>
                <a:lnTo>
                  <a:pt x="10247346" y="0"/>
                </a:lnTo>
                <a:lnTo>
                  <a:pt x="10247346" y="347368"/>
                </a:lnTo>
                <a:lnTo>
                  <a:pt x="0" y="347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2" name="Group 12"/>
          <p:cNvGrpSpPr/>
          <p:nvPr/>
        </p:nvGrpSpPr>
        <p:grpSpPr>
          <a:xfrm>
            <a:off x="16776815" y="8779041"/>
            <a:ext cx="3086100" cy="918865"/>
            <a:chOff x="0" y="0"/>
            <a:chExt cx="812800" cy="2420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42006"/>
            </a:xfrm>
            <a:custGeom>
              <a:avLst/>
              <a:gdLst/>
              <a:ahLst/>
              <a:cxnLst/>
              <a:rect l="l" t="t" r="r" b="b"/>
              <a:pathLst>
                <a:path w="812800" h="242006">
                  <a:moveTo>
                    <a:pt x="0" y="0"/>
                  </a:moveTo>
                  <a:lnTo>
                    <a:pt x="812800" y="0"/>
                  </a:lnTo>
                  <a:lnTo>
                    <a:pt x="812800" y="242006"/>
                  </a:lnTo>
                  <a:lnTo>
                    <a:pt x="0" y="242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289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144000" y="1468305"/>
            <a:ext cx="9225618" cy="8229600"/>
          </a:xfrm>
          <a:custGeom>
            <a:avLst/>
            <a:gdLst/>
            <a:ahLst/>
            <a:cxnLst/>
            <a:rect l="l" t="t" r="r" b="b"/>
            <a:pathLst>
              <a:path w="9225618" h="8229600">
                <a:moveTo>
                  <a:pt x="0" y="0"/>
                </a:moveTo>
                <a:lnTo>
                  <a:pt x="9225618" y="0"/>
                </a:lnTo>
                <a:lnTo>
                  <a:pt x="92256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241" t="-25000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6" name="Freeform 16"/>
          <p:cNvSpPr/>
          <p:nvPr/>
        </p:nvSpPr>
        <p:spPr>
          <a:xfrm rot="-5400000">
            <a:off x="-4666402" y="4989643"/>
            <a:ext cx="10247346" cy="347368"/>
          </a:xfrm>
          <a:custGeom>
            <a:avLst/>
            <a:gdLst/>
            <a:ahLst/>
            <a:cxnLst/>
            <a:rect l="l" t="t" r="r" b="b"/>
            <a:pathLst>
              <a:path w="10247346" h="347368">
                <a:moveTo>
                  <a:pt x="0" y="0"/>
                </a:moveTo>
                <a:lnTo>
                  <a:pt x="10247346" y="0"/>
                </a:lnTo>
                <a:lnTo>
                  <a:pt x="10247346" y="347368"/>
                </a:lnTo>
                <a:lnTo>
                  <a:pt x="0" y="347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06124"/>
            <a:chOff x="0" y="0"/>
            <a:chExt cx="4816593" cy="6073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07374"/>
            </a:xfrm>
            <a:custGeom>
              <a:avLst/>
              <a:gdLst/>
              <a:ahLst/>
              <a:cxnLst/>
              <a:rect l="l" t="t" r="r" b="b"/>
              <a:pathLst>
                <a:path w="4816592" h="607374">
                  <a:moveTo>
                    <a:pt x="0" y="0"/>
                  </a:moveTo>
                  <a:lnTo>
                    <a:pt x="4816592" y="0"/>
                  </a:lnTo>
                  <a:lnTo>
                    <a:pt x="4816592" y="607374"/>
                  </a:lnTo>
                  <a:lnTo>
                    <a:pt x="0" y="607374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26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349317" y="6423761"/>
            <a:ext cx="2731184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Remy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Marsh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63861" y="7421816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Manager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76812" y="6423761"/>
            <a:ext cx="251664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Everest Cantu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84084" y="7421816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Marketing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88519" y="6423761"/>
            <a:ext cx="2731184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Drew Holloway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03063" y="7421816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Business Head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07498" y="6423761"/>
            <a:ext cx="2731184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Morgan Maxwell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22042" y="7421816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Manager</a:t>
            </a:r>
          </a:p>
        </p:txBody>
      </p:sp>
      <p:sp>
        <p:nvSpPr>
          <p:cNvPr id="14" name="Freeform 14"/>
          <p:cNvSpPr/>
          <p:nvPr/>
        </p:nvSpPr>
        <p:spPr>
          <a:xfrm>
            <a:off x="-1586068" y="-1808676"/>
            <a:ext cx="3172137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5" name="Freeform 15"/>
          <p:cNvSpPr/>
          <p:nvPr/>
        </p:nvSpPr>
        <p:spPr>
          <a:xfrm>
            <a:off x="16384715" y="-413585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6" name="Group 16"/>
          <p:cNvGrpSpPr/>
          <p:nvPr/>
        </p:nvGrpSpPr>
        <p:grpSpPr>
          <a:xfrm>
            <a:off x="3190778" y="2476713"/>
            <a:ext cx="11382313" cy="7079312"/>
            <a:chOff x="0" y="0"/>
            <a:chExt cx="2943973" cy="183102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43973" cy="1831026"/>
            </a:xfrm>
            <a:custGeom>
              <a:avLst/>
              <a:gdLst/>
              <a:ahLst/>
              <a:cxnLst/>
              <a:rect l="l" t="t" r="r" b="b"/>
              <a:pathLst>
                <a:path w="2943973" h="1831026">
                  <a:moveTo>
                    <a:pt x="0" y="0"/>
                  </a:moveTo>
                  <a:lnTo>
                    <a:pt x="2943973" y="0"/>
                  </a:lnTo>
                  <a:lnTo>
                    <a:pt x="2943973" y="1831026"/>
                  </a:lnTo>
                  <a:lnTo>
                    <a:pt x="0" y="1831026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943973" cy="187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3980238" y="2771517"/>
            <a:ext cx="9803392" cy="7304488"/>
          </a:xfrm>
          <a:custGeom>
            <a:avLst/>
            <a:gdLst/>
            <a:ahLst/>
            <a:cxnLst/>
            <a:rect l="l" t="t" r="r" b="b"/>
            <a:pathLst>
              <a:path w="9803392" h="7304488">
                <a:moveTo>
                  <a:pt x="0" y="0"/>
                </a:moveTo>
                <a:lnTo>
                  <a:pt x="9803392" y="0"/>
                </a:lnTo>
                <a:lnTo>
                  <a:pt x="9803392" y="7304488"/>
                </a:lnTo>
                <a:lnTo>
                  <a:pt x="0" y="73044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0" name="TextBox 20"/>
          <p:cNvSpPr txBox="1"/>
          <p:nvPr/>
        </p:nvSpPr>
        <p:spPr>
          <a:xfrm>
            <a:off x="-1793168" y="504207"/>
            <a:ext cx="21350204" cy="118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999" spc="685">
                <a:solidFill>
                  <a:srgbClr val="FFFFFF"/>
                </a:solidFill>
                <a:latin typeface="Open Sauce Bold"/>
              </a:rPr>
              <a:t>RISK ANALYSIS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06124"/>
            <a:chOff x="0" y="0"/>
            <a:chExt cx="4816593" cy="6073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07374"/>
            </a:xfrm>
            <a:custGeom>
              <a:avLst/>
              <a:gdLst/>
              <a:ahLst/>
              <a:cxnLst/>
              <a:rect l="l" t="t" r="r" b="b"/>
              <a:pathLst>
                <a:path w="4816592" h="607374">
                  <a:moveTo>
                    <a:pt x="0" y="0"/>
                  </a:moveTo>
                  <a:lnTo>
                    <a:pt x="4816592" y="0"/>
                  </a:lnTo>
                  <a:lnTo>
                    <a:pt x="4816592" y="607374"/>
                  </a:lnTo>
                  <a:lnTo>
                    <a:pt x="0" y="607374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26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349317" y="6423761"/>
            <a:ext cx="2731184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Remy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Marsh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63861" y="7421816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Manager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76812" y="6423761"/>
            <a:ext cx="251664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Everest Cantu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84084" y="7421816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Marketing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88519" y="6423761"/>
            <a:ext cx="2731184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Drew Holloway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03063" y="7421816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Business Head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07498" y="6423761"/>
            <a:ext cx="2731184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Morgan Maxwell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22042" y="7421816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Manager</a:t>
            </a:r>
          </a:p>
        </p:txBody>
      </p:sp>
      <p:sp>
        <p:nvSpPr>
          <p:cNvPr id="14" name="Freeform 14"/>
          <p:cNvSpPr/>
          <p:nvPr/>
        </p:nvSpPr>
        <p:spPr>
          <a:xfrm>
            <a:off x="-1586068" y="-1808676"/>
            <a:ext cx="3172137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5" name="Freeform 15"/>
          <p:cNvSpPr/>
          <p:nvPr/>
        </p:nvSpPr>
        <p:spPr>
          <a:xfrm>
            <a:off x="16384715" y="-413585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6" name="TextBox 16"/>
          <p:cNvSpPr txBox="1"/>
          <p:nvPr/>
        </p:nvSpPr>
        <p:spPr>
          <a:xfrm>
            <a:off x="-1573885" y="602932"/>
            <a:ext cx="21350204" cy="118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999" spc="685">
                <a:solidFill>
                  <a:srgbClr val="FFFFFF"/>
                </a:solidFill>
                <a:latin typeface="Open Sauce Bold"/>
              </a:rPr>
              <a:t>RISK ASSESSMENT TABLE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2641507"/>
            <a:ext cx="11382313" cy="7079312"/>
            <a:chOff x="0" y="0"/>
            <a:chExt cx="2943973" cy="18310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943973" cy="1831026"/>
            </a:xfrm>
            <a:custGeom>
              <a:avLst/>
              <a:gdLst/>
              <a:ahLst/>
              <a:cxnLst/>
              <a:rect l="l" t="t" r="r" b="b"/>
              <a:pathLst>
                <a:path w="2943973" h="1831026">
                  <a:moveTo>
                    <a:pt x="0" y="0"/>
                  </a:moveTo>
                  <a:lnTo>
                    <a:pt x="2943973" y="0"/>
                  </a:lnTo>
                  <a:lnTo>
                    <a:pt x="2943973" y="1831026"/>
                  </a:lnTo>
                  <a:lnTo>
                    <a:pt x="0" y="1831026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943973" cy="187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4062600" y="2767073"/>
            <a:ext cx="8240966" cy="6953746"/>
          </a:xfrm>
          <a:custGeom>
            <a:avLst/>
            <a:gdLst/>
            <a:ahLst/>
            <a:cxnLst/>
            <a:rect l="l" t="t" r="r" b="b"/>
            <a:pathLst>
              <a:path w="8240966" h="6953746">
                <a:moveTo>
                  <a:pt x="0" y="0"/>
                </a:moveTo>
                <a:lnTo>
                  <a:pt x="8240966" y="0"/>
                </a:lnTo>
                <a:lnTo>
                  <a:pt x="8240966" y="6953746"/>
                </a:lnTo>
                <a:lnTo>
                  <a:pt x="0" y="69537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7597" r="-1221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1" name="Freeform 21"/>
          <p:cNvSpPr/>
          <p:nvPr/>
        </p:nvSpPr>
        <p:spPr>
          <a:xfrm>
            <a:off x="1028700" y="4049142"/>
            <a:ext cx="3033900" cy="5671678"/>
          </a:xfrm>
          <a:custGeom>
            <a:avLst/>
            <a:gdLst/>
            <a:ahLst/>
            <a:cxnLst/>
            <a:rect l="l" t="t" r="r" b="b"/>
            <a:pathLst>
              <a:path w="3033900" h="5671678">
                <a:moveTo>
                  <a:pt x="0" y="0"/>
                </a:moveTo>
                <a:lnTo>
                  <a:pt x="3033900" y="0"/>
                </a:lnTo>
                <a:lnTo>
                  <a:pt x="3033900" y="5671677"/>
                </a:lnTo>
                <a:lnTo>
                  <a:pt x="0" y="56716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3306" r="-279231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22" name="Group 22"/>
          <p:cNvGrpSpPr/>
          <p:nvPr/>
        </p:nvGrpSpPr>
        <p:grpSpPr>
          <a:xfrm>
            <a:off x="12633885" y="4648681"/>
            <a:ext cx="5296965" cy="4198828"/>
            <a:chOff x="0" y="0"/>
            <a:chExt cx="7062620" cy="5598438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8"/>
            <a:srcRect t="10776" r="8311" b="2464"/>
            <a:stretch>
              <a:fillRect/>
            </a:stretch>
          </p:blipFill>
          <p:spPr>
            <a:xfrm>
              <a:off x="0" y="0"/>
              <a:ext cx="7062620" cy="55984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06124"/>
            <a:chOff x="0" y="0"/>
            <a:chExt cx="4816593" cy="6073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07374"/>
            </a:xfrm>
            <a:custGeom>
              <a:avLst/>
              <a:gdLst/>
              <a:ahLst/>
              <a:cxnLst/>
              <a:rect l="l" t="t" r="r" b="b"/>
              <a:pathLst>
                <a:path w="4816592" h="607374">
                  <a:moveTo>
                    <a:pt x="0" y="0"/>
                  </a:moveTo>
                  <a:lnTo>
                    <a:pt x="4816592" y="0"/>
                  </a:lnTo>
                  <a:lnTo>
                    <a:pt x="4816592" y="607374"/>
                  </a:lnTo>
                  <a:lnTo>
                    <a:pt x="0" y="607374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26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00391" y="6619434"/>
            <a:ext cx="2984622" cy="895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992" spc="149">
                <a:solidFill>
                  <a:srgbClr val="FFFBFB"/>
                </a:solidFill>
                <a:latin typeface="Open Sauce"/>
              </a:rPr>
              <a:t>Remy</a:t>
            </a:r>
          </a:p>
          <a:p>
            <a:pPr algn="ctr">
              <a:lnSpc>
                <a:spcPts val="3591"/>
              </a:lnSpc>
            </a:pPr>
            <a:r>
              <a:rPr lang="en-US" sz="2992" spc="149">
                <a:solidFill>
                  <a:srgbClr val="FFFBFB"/>
                </a:solidFill>
                <a:latin typeface="Open Sauce"/>
              </a:rPr>
              <a:t>Marsh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34843" y="7719628"/>
            <a:ext cx="2515718" cy="32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3"/>
              </a:lnSpc>
            </a:pPr>
            <a:r>
              <a:rPr lang="en-US" sz="2244" spc="112">
                <a:solidFill>
                  <a:srgbClr val="FFFBFB"/>
                </a:solidFill>
                <a:latin typeface="Open Sauce"/>
              </a:rPr>
              <a:t>Manager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3775" y="6619434"/>
            <a:ext cx="2750170" cy="895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992" spc="149">
                <a:solidFill>
                  <a:srgbClr val="FFFBFB"/>
                </a:solidFill>
                <a:latin typeface="Open Sauce"/>
              </a:rPr>
              <a:t>Everest Cantu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91001" y="7719628"/>
            <a:ext cx="2515718" cy="32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3"/>
              </a:lnSpc>
            </a:pPr>
            <a:r>
              <a:rPr lang="en-US" sz="2244" spc="112">
                <a:solidFill>
                  <a:srgbClr val="FFFBFB"/>
                </a:solidFill>
                <a:latin typeface="Open Sauce"/>
              </a:rPr>
              <a:t>Marketing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11348" y="6619434"/>
            <a:ext cx="2984622" cy="895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992" spc="149">
                <a:solidFill>
                  <a:srgbClr val="FFFBFB"/>
                </a:solidFill>
                <a:latin typeface="Open Sauce"/>
              </a:rPr>
              <a:t>Drew Holloway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45799" y="7719628"/>
            <a:ext cx="2515718" cy="32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3"/>
              </a:lnSpc>
            </a:pPr>
            <a:r>
              <a:rPr lang="en-US" sz="2244" spc="112">
                <a:solidFill>
                  <a:srgbClr val="FFFBFB"/>
                </a:solidFill>
                <a:latin typeface="Open Sauce"/>
              </a:rPr>
              <a:t>Business Head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66146" y="6619434"/>
            <a:ext cx="2984622" cy="895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992" spc="149">
                <a:solidFill>
                  <a:srgbClr val="FFFBFB"/>
                </a:solidFill>
                <a:latin typeface="Open Sauce"/>
              </a:rPr>
              <a:t>Morgan Maxwell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500598" y="7719628"/>
            <a:ext cx="2515718" cy="32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3"/>
              </a:lnSpc>
            </a:pPr>
            <a:r>
              <a:rPr lang="en-US" sz="2244" spc="112">
                <a:solidFill>
                  <a:srgbClr val="FFFBFB"/>
                </a:solidFill>
                <a:latin typeface="Open Sauce"/>
              </a:rPr>
              <a:t>Manager</a:t>
            </a:r>
          </a:p>
        </p:txBody>
      </p:sp>
      <p:sp>
        <p:nvSpPr>
          <p:cNvPr id="14" name="Freeform 14"/>
          <p:cNvSpPr/>
          <p:nvPr/>
        </p:nvSpPr>
        <p:spPr>
          <a:xfrm>
            <a:off x="-1586068" y="-1808676"/>
            <a:ext cx="3172137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5" name="Freeform 15"/>
          <p:cNvSpPr/>
          <p:nvPr/>
        </p:nvSpPr>
        <p:spPr>
          <a:xfrm>
            <a:off x="16384715" y="-413585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6" name="Group 16"/>
          <p:cNvGrpSpPr/>
          <p:nvPr/>
        </p:nvGrpSpPr>
        <p:grpSpPr>
          <a:xfrm>
            <a:off x="3319934" y="2306124"/>
            <a:ext cx="12438523" cy="7736230"/>
            <a:chOff x="0" y="0"/>
            <a:chExt cx="2943973" cy="183102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43973" cy="1831026"/>
            </a:xfrm>
            <a:custGeom>
              <a:avLst/>
              <a:gdLst/>
              <a:ahLst/>
              <a:cxnLst/>
              <a:rect l="l" t="t" r="r" b="b"/>
              <a:pathLst>
                <a:path w="2943973" h="1831026">
                  <a:moveTo>
                    <a:pt x="0" y="0"/>
                  </a:moveTo>
                  <a:lnTo>
                    <a:pt x="2943973" y="0"/>
                  </a:lnTo>
                  <a:lnTo>
                    <a:pt x="2943973" y="1831026"/>
                  </a:lnTo>
                  <a:lnTo>
                    <a:pt x="0" y="1831026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943973" cy="187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633885" y="3357960"/>
            <a:ext cx="5296965" cy="5576214"/>
            <a:chOff x="0" y="0"/>
            <a:chExt cx="7062620" cy="7434953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/>
            <a:srcRect t="1449" b="1449"/>
            <a:stretch>
              <a:fillRect/>
            </a:stretch>
          </p:blipFill>
          <p:spPr>
            <a:xfrm>
              <a:off x="0" y="0"/>
              <a:ext cx="7062620" cy="7434953"/>
            </a:xfrm>
            <a:prstGeom prst="rect">
              <a:avLst/>
            </a:prstGeom>
          </p:spPr>
        </p:pic>
      </p:grpSp>
      <p:sp>
        <p:nvSpPr>
          <p:cNvPr id="21" name="Freeform 21"/>
          <p:cNvSpPr/>
          <p:nvPr/>
        </p:nvSpPr>
        <p:spPr>
          <a:xfrm>
            <a:off x="357151" y="4648681"/>
            <a:ext cx="4017558" cy="4285493"/>
          </a:xfrm>
          <a:custGeom>
            <a:avLst/>
            <a:gdLst/>
            <a:ahLst/>
            <a:cxnLst/>
            <a:rect l="l" t="t" r="r" b="b"/>
            <a:pathLst>
              <a:path w="4017558" h="4285493">
                <a:moveTo>
                  <a:pt x="0" y="0"/>
                </a:moveTo>
                <a:lnTo>
                  <a:pt x="4017558" y="0"/>
                </a:lnTo>
                <a:lnTo>
                  <a:pt x="4017558" y="4285493"/>
                </a:lnTo>
                <a:lnTo>
                  <a:pt x="0" y="42854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32" t="-39475" r="-205121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2" name="Freeform 22"/>
          <p:cNvSpPr/>
          <p:nvPr/>
        </p:nvSpPr>
        <p:spPr>
          <a:xfrm>
            <a:off x="4374709" y="2989243"/>
            <a:ext cx="7428949" cy="5944931"/>
          </a:xfrm>
          <a:custGeom>
            <a:avLst/>
            <a:gdLst/>
            <a:ahLst/>
            <a:cxnLst/>
            <a:rect l="l" t="t" r="r" b="b"/>
            <a:pathLst>
              <a:path w="7428949" h="5944931">
                <a:moveTo>
                  <a:pt x="0" y="0"/>
                </a:moveTo>
                <a:lnTo>
                  <a:pt x="7428949" y="0"/>
                </a:lnTo>
                <a:lnTo>
                  <a:pt x="7428949" y="5944931"/>
                </a:lnTo>
                <a:lnTo>
                  <a:pt x="0" y="59449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754" t="-410" r="-275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3" name="TextBox 23"/>
          <p:cNvSpPr txBox="1"/>
          <p:nvPr/>
        </p:nvSpPr>
        <p:spPr>
          <a:xfrm>
            <a:off x="-1573885" y="602932"/>
            <a:ext cx="21350204" cy="118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999" spc="685">
                <a:solidFill>
                  <a:srgbClr val="FFFFFF"/>
                </a:solidFill>
                <a:latin typeface="Open Sauce Bold"/>
              </a:rPr>
              <a:t>RISK RATING TABLE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15640" y="-242089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14490734" y="-1367698"/>
            <a:ext cx="2580937" cy="258093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173782" y="-264222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7" name="Group 7"/>
          <p:cNvGrpSpPr/>
          <p:nvPr/>
        </p:nvGrpSpPr>
        <p:grpSpPr>
          <a:xfrm>
            <a:off x="-1425062" y="-5602963"/>
            <a:ext cx="8102146" cy="810214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111793" y="2845192"/>
            <a:ext cx="1164616" cy="1910409"/>
            <a:chOff x="0" y="0"/>
            <a:chExt cx="1451520" cy="2381040"/>
          </a:xfrm>
        </p:grpSpPr>
        <p:sp>
          <p:nvSpPr>
            <p:cNvPr id="11" name="Freeform 11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989584" y="3246842"/>
            <a:ext cx="4435537" cy="1107107"/>
            <a:chOff x="0" y="0"/>
            <a:chExt cx="5528237" cy="13798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85148" cy="1426370"/>
            </a:xfrm>
            <a:custGeom>
              <a:avLst/>
              <a:gdLst/>
              <a:ahLst/>
              <a:cxnLst/>
              <a:rect l="l" t="t" r="r" b="b"/>
              <a:pathLst>
                <a:path w="5585148" h="1426370">
                  <a:moveTo>
                    <a:pt x="4846559" y="0"/>
                  </a:moveTo>
                  <a:lnTo>
                    <a:pt x="0" y="0"/>
                  </a:lnTo>
                  <a:lnTo>
                    <a:pt x="628087" y="602987"/>
                  </a:lnTo>
                  <a:cubicBezTo>
                    <a:pt x="657696" y="631422"/>
                    <a:pt x="672930" y="669092"/>
                    <a:pt x="672930" y="706670"/>
                  </a:cubicBezTo>
                  <a:cubicBezTo>
                    <a:pt x="672930" y="744248"/>
                    <a:pt x="658172" y="781552"/>
                    <a:pt x="628087" y="810353"/>
                  </a:cubicBezTo>
                  <a:lnTo>
                    <a:pt x="476" y="1426370"/>
                  </a:lnTo>
                  <a:lnTo>
                    <a:pt x="4846179" y="1426370"/>
                  </a:lnTo>
                  <a:lnTo>
                    <a:pt x="5585148" y="706670"/>
                  </a:lnTo>
                  <a:lnTo>
                    <a:pt x="4846559" y="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1970" y="2806852"/>
            <a:ext cx="2317684" cy="2063715"/>
            <a:chOff x="0" y="0"/>
            <a:chExt cx="610419" cy="5435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0419" cy="543530"/>
            </a:xfrm>
            <a:custGeom>
              <a:avLst/>
              <a:gdLst/>
              <a:ahLst/>
              <a:cxnLst/>
              <a:rect l="l" t="t" r="r" b="b"/>
              <a:pathLst>
                <a:path w="610419" h="543530">
                  <a:moveTo>
                    <a:pt x="170359" y="0"/>
                  </a:moveTo>
                  <a:lnTo>
                    <a:pt x="440060" y="0"/>
                  </a:lnTo>
                  <a:cubicBezTo>
                    <a:pt x="485242" y="0"/>
                    <a:pt x="528574" y="17948"/>
                    <a:pt x="560522" y="49897"/>
                  </a:cubicBezTo>
                  <a:cubicBezTo>
                    <a:pt x="592470" y="81845"/>
                    <a:pt x="610419" y="125177"/>
                    <a:pt x="610419" y="170359"/>
                  </a:cubicBezTo>
                  <a:lnTo>
                    <a:pt x="610419" y="373171"/>
                  </a:lnTo>
                  <a:cubicBezTo>
                    <a:pt x="610419" y="418353"/>
                    <a:pt x="592470" y="461685"/>
                    <a:pt x="560522" y="493633"/>
                  </a:cubicBezTo>
                  <a:cubicBezTo>
                    <a:pt x="528574" y="525582"/>
                    <a:pt x="485242" y="543530"/>
                    <a:pt x="440060" y="543530"/>
                  </a:cubicBezTo>
                  <a:lnTo>
                    <a:pt x="170359" y="543530"/>
                  </a:lnTo>
                  <a:cubicBezTo>
                    <a:pt x="125177" y="543530"/>
                    <a:pt x="81845" y="525582"/>
                    <a:pt x="49897" y="493633"/>
                  </a:cubicBezTo>
                  <a:cubicBezTo>
                    <a:pt x="17948" y="461685"/>
                    <a:pt x="0" y="418353"/>
                    <a:pt x="0" y="373171"/>
                  </a:cubicBezTo>
                  <a:lnTo>
                    <a:pt x="0" y="170359"/>
                  </a:lnTo>
                  <a:cubicBezTo>
                    <a:pt x="0" y="125177"/>
                    <a:pt x="17948" y="81845"/>
                    <a:pt x="49897" y="49897"/>
                  </a:cubicBezTo>
                  <a:cubicBezTo>
                    <a:pt x="81845" y="17948"/>
                    <a:pt x="125177" y="0"/>
                    <a:pt x="170359" y="0"/>
                  </a:cubicBezTo>
                  <a:close/>
                </a:path>
              </a:pathLst>
            </a:custGeom>
            <a:solidFill>
              <a:srgbClr val="8F238B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10419" cy="591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Extreme Risk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139704" y="5153857"/>
            <a:ext cx="1164616" cy="1910409"/>
            <a:chOff x="0" y="0"/>
            <a:chExt cx="1451520" cy="2381040"/>
          </a:xfrm>
        </p:grpSpPr>
        <p:sp>
          <p:nvSpPr>
            <p:cNvPr id="18" name="Freeform 18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284509" y="5847154"/>
            <a:ext cx="314828" cy="605415"/>
            <a:chOff x="0" y="0"/>
            <a:chExt cx="392386" cy="754560"/>
          </a:xfrm>
        </p:grpSpPr>
        <p:sp>
          <p:nvSpPr>
            <p:cNvPr id="20" name="Freeform 20"/>
            <p:cNvSpPr/>
            <p:nvPr/>
          </p:nvSpPr>
          <p:spPr>
            <a:xfrm>
              <a:off x="0" y="-32385"/>
              <a:ext cx="432965" cy="842137"/>
            </a:xfrm>
            <a:custGeom>
              <a:avLst/>
              <a:gdLst/>
              <a:ahLst/>
              <a:cxnLst/>
              <a:rect l="l" t="t" r="r" b="b"/>
              <a:pathLst>
                <a:path w="432965" h="842137">
                  <a:moveTo>
                    <a:pt x="338577" y="246126"/>
                  </a:moveTo>
                  <a:lnTo>
                    <a:pt x="159778" y="60960"/>
                  </a:lnTo>
                  <a:cubicBezTo>
                    <a:pt x="10087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0874" y="842137"/>
                    <a:pt x="159778" y="781177"/>
                  </a:cubicBezTo>
                  <a:lnTo>
                    <a:pt x="338577" y="596138"/>
                  </a:lnTo>
                  <a:cubicBezTo>
                    <a:pt x="432965" y="499237"/>
                    <a:pt x="432965" y="342519"/>
                    <a:pt x="338577" y="246126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047792" y="5596308"/>
            <a:ext cx="4377329" cy="1107107"/>
            <a:chOff x="0" y="0"/>
            <a:chExt cx="5455689" cy="137984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12600" cy="1426370"/>
            </a:xfrm>
            <a:custGeom>
              <a:avLst/>
              <a:gdLst/>
              <a:ahLst/>
              <a:cxnLst/>
              <a:rect l="l" t="t" r="r" b="b"/>
              <a:pathLst>
                <a:path w="5512600" h="1426370">
                  <a:moveTo>
                    <a:pt x="4782957" y="0"/>
                  </a:moveTo>
                  <a:lnTo>
                    <a:pt x="0" y="0"/>
                  </a:lnTo>
                  <a:lnTo>
                    <a:pt x="619844" y="602987"/>
                  </a:lnTo>
                  <a:cubicBezTo>
                    <a:pt x="649065" y="631422"/>
                    <a:pt x="664099" y="669092"/>
                    <a:pt x="664099" y="706670"/>
                  </a:cubicBezTo>
                  <a:cubicBezTo>
                    <a:pt x="664099" y="744248"/>
                    <a:pt x="649535" y="781552"/>
                    <a:pt x="619844" y="810353"/>
                  </a:cubicBezTo>
                  <a:lnTo>
                    <a:pt x="470" y="1426370"/>
                  </a:lnTo>
                  <a:lnTo>
                    <a:pt x="4782582" y="1426370"/>
                  </a:lnTo>
                  <a:lnTo>
                    <a:pt x="5512600" y="706670"/>
                  </a:lnTo>
                  <a:lnTo>
                    <a:pt x="4782957" y="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22020" y="5118004"/>
            <a:ext cx="2317684" cy="2063715"/>
            <a:chOff x="0" y="0"/>
            <a:chExt cx="610419" cy="54353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10419" cy="543530"/>
            </a:xfrm>
            <a:custGeom>
              <a:avLst/>
              <a:gdLst/>
              <a:ahLst/>
              <a:cxnLst/>
              <a:rect l="l" t="t" r="r" b="b"/>
              <a:pathLst>
                <a:path w="610419" h="543530">
                  <a:moveTo>
                    <a:pt x="170359" y="0"/>
                  </a:moveTo>
                  <a:lnTo>
                    <a:pt x="440060" y="0"/>
                  </a:lnTo>
                  <a:cubicBezTo>
                    <a:pt x="485242" y="0"/>
                    <a:pt x="528574" y="17948"/>
                    <a:pt x="560522" y="49897"/>
                  </a:cubicBezTo>
                  <a:cubicBezTo>
                    <a:pt x="592470" y="81845"/>
                    <a:pt x="610419" y="125177"/>
                    <a:pt x="610419" y="170359"/>
                  </a:cubicBezTo>
                  <a:lnTo>
                    <a:pt x="610419" y="373171"/>
                  </a:lnTo>
                  <a:cubicBezTo>
                    <a:pt x="610419" y="418353"/>
                    <a:pt x="592470" y="461685"/>
                    <a:pt x="560522" y="493633"/>
                  </a:cubicBezTo>
                  <a:cubicBezTo>
                    <a:pt x="528574" y="525582"/>
                    <a:pt x="485242" y="543530"/>
                    <a:pt x="440060" y="543530"/>
                  </a:cubicBezTo>
                  <a:lnTo>
                    <a:pt x="170359" y="543530"/>
                  </a:lnTo>
                  <a:cubicBezTo>
                    <a:pt x="125177" y="543530"/>
                    <a:pt x="81845" y="525582"/>
                    <a:pt x="49897" y="493633"/>
                  </a:cubicBezTo>
                  <a:cubicBezTo>
                    <a:pt x="17948" y="461685"/>
                    <a:pt x="0" y="418353"/>
                    <a:pt x="0" y="373171"/>
                  </a:cubicBezTo>
                  <a:lnTo>
                    <a:pt x="0" y="170359"/>
                  </a:lnTo>
                  <a:cubicBezTo>
                    <a:pt x="0" y="125177"/>
                    <a:pt x="17948" y="81845"/>
                    <a:pt x="49897" y="49897"/>
                  </a:cubicBezTo>
                  <a:cubicBezTo>
                    <a:pt x="81845" y="17948"/>
                    <a:pt x="125177" y="0"/>
                    <a:pt x="170359" y="0"/>
                  </a:cubicBezTo>
                  <a:close/>
                </a:path>
              </a:pathLst>
            </a:custGeom>
            <a:solidFill>
              <a:srgbClr val="8F238B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610419" cy="591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Extreme Risk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139704" y="7544122"/>
            <a:ext cx="1164616" cy="1910409"/>
            <a:chOff x="0" y="0"/>
            <a:chExt cx="1451520" cy="2381040"/>
          </a:xfrm>
        </p:grpSpPr>
        <p:sp>
          <p:nvSpPr>
            <p:cNvPr id="27" name="Freeform 27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284509" y="8196619"/>
            <a:ext cx="314828" cy="605415"/>
            <a:chOff x="0" y="0"/>
            <a:chExt cx="392386" cy="754560"/>
          </a:xfrm>
        </p:grpSpPr>
        <p:sp>
          <p:nvSpPr>
            <p:cNvPr id="29" name="Freeform 29"/>
            <p:cNvSpPr/>
            <p:nvPr/>
          </p:nvSpPr>
          <p:spPr>
            <a:xfrm>
              <a:off x="0" y="-32385"/>
              <a:ext cx="432965" cy="842137"/>
            </a:xfrm>
            <a:custGeom>
              <a:avLst/>
              <a:gdLst/>
              <a:ahLst/>
              <a:cxnLst/>
              <a:rect l="l" t="t" r="r" b="b"/>
              <a:pathLst>
                <a:path w="432965" h="842137">
                  <a:moveTo>
                    <a:pt x="338577" y="246126"/>
                  </a:moveTo>
                  <a:lnTo>
                    <a:pt x="159778" y="60960"/>
                  </a:lnTo>
                  <a:cubicBezTo>
                    <a:pt x="10087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0874" y="842137"/>
                    <a:pt x="159778" y="781177"/>
                  </a:cubicBezTo>
                  <a:lnTo>
                    <a:pt x="338577" y="596138"/>
                  </a:lnTo>
                  <a:cubicBezTo>
                    <a:pt x="432965" y="499237"/>
                    <a:pt x="432965" y="342519"/>
                    <a:pt x="338577" y="246126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047792" y="7945773"/>
            <a:ext cx="4511379" cy="1107107"/>
            <a:chOff x="0" y="0"/>
            <a:chExt cx="5622763" cy="137984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679673" cy="1426370"/>
            </a:xfrm>
            <a:custGeom>
              <a:avLst/>
              <a:gdLst/>
              <a:ahLst/>
              <a:cxnLst/>
              <a:rect l="l" t="t" r="r" b="b"/>
              <a:pathLst>
                <a:path w="5679673" h="1426370">
                  <a:moveTo>
                    <a:pt x="4929429" y="0"/>
                  </a:moveTo>
                  <a:lnTo>
                    <a:pt x="0" y="0"/>
                  </a:lnTo>
                  <a:lnTo>
                    <a:pt x="638826" y="602987"/>
                  </a:lnTo>
                  <a:cubicBezTo>
                    <a:pt x="668942" y="631422"/>
                    <a:pt x="684436" y="669092"/>
                    <a:pt x="684436" y="706670"/>
                  </a:cubicBezTo>
                  <a:cubicBezTo>
                    <a:pt x="684436" y="744248"/>
                    <a:pt x="669426" y="781552"/>
                    <a:pt x="638826" y="810353"/>
                  </a:cubicBezTo>
                  <a:lnTo>
                    <a:pt x="484" y="1426370"/>
                  </a:lnTo>
                  <a:lnTo>
                    <a:pt x="4929042" y="1426370"/>
                  </a:lnTo>
                  <a:lnTo>
                    <a:pt x="5679673" y="706670"/>
                  </a:lnTo>
                  <a:lnTo>
                    <a:pt x="4929429" y="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22020" y="7467469"/>
            <a:ext cx="2317684" cy="2063715"/>
            <a:chOff x="0" y="0"/>
            <a:chExt cx="610419" cy="54353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10419" cy="543530"/>
            </a:xfrm>
            <a:custGeom>
              <a:avLst/>
              <a:gdLst/>
              <a:ahLst/>
              <a:cxnLst/>
              <a:rect l="l" t="t" r="r" b="b"/>
              <a:pathLst>
                <a:path w="610419" h="543530">
                  <a:moveTo>
                    <a:pt x="170359" y="0"/>
                  </a:moveTo>
                  <a:lnTo>
                    <a:pt x="440060" y="0"/>
                  </a:lnTo>
                  <a:cubicBezTo>
                    <a:pt x="485242" y="0"/>
                    <a:pt x="528574" y="17948"/>
                    <a:pt x="560522" y="49897"/>
                  </a:cubicBezTo>
                  <a:cubicBezTo>
                    <a:pt x="592470" y="81845"/>
                    <a:pt x="610419" y="125177"/>
                    <a:pt x="610419" y="170359"/>
                  </a:cubicBezTo>
                  <a:lnTo>
                    <a:pt x="610419" y="373171"/>
                  </a:lnTo>
                  <a:cubicBezTo>
                    <a:pt x="610419" y="418353"/>
                    <a:pt x="592470" y="461685"/>
                    <a:pt x="560522" y="493633"/>
                  </a:cubicBezTo>
                  <a:cubicBezTo>
                    <a:pt x="528574" y="525582"/>
                    <a:pt x="485242" y="543530"/>
                    <a:pt x="440060" y="543530"/>
                  </a:cubicBezTo>
                  <a:lnTo>
                    <a:pt x="170359" y="543530"/>
                  </a:lnTo>
                  <a:cubicBezTo>
                    <a:pt x="125177" y="543530"/>
                    <a:pt x="81845" y="525582"/>
                    <a:pt x="49897" y="493633"/>
                  </a:cubicBezTo>
                  <a:cubicBezTo>
                    <a:pt x="17948" y="461685"/>
                    <a:pt x="0" y="418353"/>
                    <a:pt x="0" y="373171"/>
                  </a:cubicBezTo>
                  <a:lnTo>
                    <a:pt x="0" y="170359"/>
                  </a:lnTo>
                  <a:cubicBezTo>
                    <a:pt x="0" y="125177"/>
                    <a:pt x="17948" y="81845"/>
                    <a:pt x="49897" y="49897"/>
                  </a:cubicBezTo>
                  <a:cubicBezTo>
                    <a:pt x="81845" y="17948"/>
                    <a:pt x="125177" y="0"/>
                    <a:pt x="170359" y="0"/>
                  </a:cubicBezTo>
                  <a:close/>
                </a:path>
              </a:pathLst>
            </a:custGeom>
            <a:solidFill>
              <a:srgbClr val="8F238B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610419" cy="591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Extreme Risk</a:t>
              </a:r>
            </a:p>
          </p:txBody>
        </p:sp>
      </p:grpSp>
      <p:sp>
        <p:nvSpPr>
          <p:cNvPr id="35" name="Freeform 35"/>
          <p:cNvSpPr/>
          <p:nvPr/>
        </p:nvSpPr>
        <p:spPr>
          <a:xfrm>
            <a:off x="8665260" y="3005209"/>
            <a:ext cx="1609565" cy="1609565"/>
          </a:xfrm>
          <a:custGeom>
            <a:avLst/>
            <a:gdLst/>
            <a:ahLst/>
            <a:cxnLst/>
            <a:rect l="l" t="t" r="r" b="b"/>
            <a:pathLst>
              <a:path w="1609565" h="1609565">
                <a:moveTo>
                  <a:pt x="0" y="0"/>
                </a:moveTo>
                <a:lnTo>
                  <a:pt x="1609565" y="0"/>
                </a:lnTo>
                <a:lnTo>
                  <a:pt x="1609565" y="1609565"/>
                </a:lnTo>
                <a:lnTo>
                  <a:pt x="0" y="160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6" name="Freeform 36"/>
          <p:cNvSpPr/>
          <p:nvPr/>
        </p:nvSpPr>
        <p:spPr>
          <a:xfrm>
            <a:off x="8665260" y="5605903"/>
            <a:ext cx="1881663" cy="1025506"/>
          </a:xfrm>
          <a:custGeom>
            <a:avLst/>
            <a:gdLst/>
            <a:ahLst/>
            <a:cxnLst/>
            <a:rect l="l" t="t" r="r" b="b"/>
            <a:pathLst>
              <a:path w="1881663" h="1025506">
                <a:moveTo>
                  <a:pt x="0" y="0"/>
                </a:moveTo>
                <a:lnTo>
                  <a:pt x="1881663" y="0"/>
                </a:lnTo>
                <a:lnTo>
                  <a:pt x="1881663" y="1025506"/>
                </a:lnTo>
                <a:lnTo>
                  <a:pt x="0" y="1025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7" name="Freeform 37"/>
          <p:cNvSpPr/>
          <p:nvPr/>
        </p:nvSpPr>
        <p:spPr>
          <a:xfrm>
            <a:off x="8199097" y="7553718"/>
            <a:ext cx="2734963" cy="2047804"/>
          </a:xfrm>
          <a:custGeom>
            <a:avLst/>
            <a:gdLst/>
            <a:ahLst/>
            <a:cxnLst/>
            <a:rect l="l" t="t" r="r" b="b"/>
            <a:pathLst>
              <a:path w="2734963" h="2047804">
                <a:moveTo>
                  <a:pt x="0" y="0"/>
                </a:moveTo>
                <a:lnTo>
                  <a:pt x="2734964" y="0"/>
                </a:lnTo>
                <a:lnTo>
                  <a:pt x="2734964" y="2047803"/>
                </a:lnTo>
                <a:lnTo>
                  <a:pt x="0" y="20478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8" name="Group 38"/>
          <p:cNvGrpSpPr/>
          <p:nvPr/>
        </p:nvGrpSpPr>
        <p:grpSpPr>
          <a:xfrm>
            <a:off x="3379272" y="3536002"/>
            <a:ext cx="314828" cy="605415"/>
            <a:chOff x="0" y="0"/>
            <a:chExt cx="392386" cy="754560"/>
          </a:xfrm>
        </p:grpSpPr>
        <p:sp>
          <p:nvSpPr>
            <p:cNvPr id="39" name="Freeform 39"/>
            <p:cNvSpPr/>
            <p:nvPr/>
          </p:nvSpPr>
          <p:spPr>
            <a:xfrm>
              <a:off x="0" y="-32385"/>
              <a:ext cx="432965" cy="842137"/>
            </a:xfrm>
            <a:custGeom>
              <a:avLst/>
              <a:gdLst/>
              <a:ahLst/>
              <a:cxnLst/>
              <a:rect l="l" t="t" r="r" b="b"/>
              <a:pathLst>
                <a:path w="432965" h="842137">
                  <a:moveTo>
                    <a:pt x="338577" y="246126"/>
                  </a:moveTo>
                  <a:lnTo>
                    <a:pt x="159778" y="60960"/>
                  </a:lnTo>
                  <a:cubicBezTo>
                    <a:pt x="10087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0874" y="842137"/>
                    <a:pt x="159778" y="781177"/>
                  </a:cubicBezTo>
                  <a:lnTo>
                    <a:pt x="338577" y="596138"/>
                  </a:lnTo>
                  <a:cubicBezTo>
                    <a:pt x="432965" y="499237"/>
                    <a:pt x="432965" y="342519"/>
                    <a:pt x="338577" y="246126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1198750" y="4749217"/>
            <a:ext cx="6583968" cy="2308195"/>
            <a:chOff x="0" y="0"/>
            <a:chExt cx="1734049" cy="60792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734049" cy="607920"/>
            </a:xfrm>
            <a:custGeom>
              <a:avLst/>
              <a:gdLst/>
              <a:ahLst/>
              <a:cxnLst/>
              <a:rect l="l" t="t" r="r" b="b"/>
              <a:pathLst>
                <a:path w="1734049" h="607920">
                  <a:moveTo>
                    <a:pt x="1530849" y="0"/>
                  </a:moveTo>
                  <a:cubicBezTo>
                    <a:pt x="1643073" y="0"/>
                    <a:pt x="1734049" y="136087"/>
                    <a:pt x="1734049" y="303960"/>
                  </a:cubicBezTo>
                  <a:cubicBezTo>
                    <a:pt x="1734049" y="471832"/>
                    <a:pt x="1643073" y="607920"/>
                    <a:pt x="1530849" y="607920"/>
                  </a:cubicBezTo>
                  <a:lnTo>
                    <a:pt x="203200" y="607920"/>
                  </a:lnTo>
                  <a:cubicBezTo>
                    <a:pt x="90976" y="607920"/>
                    <a:pt x="0" y="471832"/>
                    <a:pt x="0" y="303960"/>
                  </a:cubicBezTo>
                  <a:cubicBezTo>
                    <a:pt x="0" y="13608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1734049" cy="655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9" lvl="1" indent="-269875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Regular maintenance programs</a:t>
              </a:r>
            </a:p>
            <a:p>
              <a:pPr marL="539749" lvl="1" indent="-269875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Monitoring and optimizing energy use</a:t>
              </a:r>
            </a:p>
            <a:p>
              <a:pPr marL="539749" lvl="1" indent="-269875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Long-lasting, high-capacity batteries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988546" y="221767"/>
            <a:ext cx="4133860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FFFFFF"/>
                </a:solidFill>
                <a:latin typeface="Open Sauce Bold"/>
              </a:rPr>
              <a:t>RISK MITIGATIONS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752788" y="3567034"/>
            <a:ext cx="308567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FFFFFF"/>
                </a:solidFill>
                <a:latin typeface="Open Sauce"/>
              </a:rPr>
              <a:t>Natural Disaster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752788" y="5855690"/>
            <a:ext cx="3529308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9"/>
              </a:lnSpc>
            </a:pPr>
            <a:r>
              <a:rPr lang="en-US" sz="2499" spc="244">
                <a:solidFill>
                  <a:srgbClr val="FFFFFF"/>
                </a:solidFill>
                <a:latin typeface="Open Sauce"/>
              </a:rPr>
              <a:t>Run out of Battery</a:t>
            </a:r>
          </a:p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endParaRPr lang="en-US" sz="2499" spc="244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4517922" y="8051652"/>
            <a:ext cx="376417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FFFFFF"/>
                </a:solidFill>
                <a:latin typeface="Open Sauce"/>
              </a:rPr>
              <a:t>Disturbance Due to Construction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1332100" y="2494900"/>
            <a:ext cx="6583968" cy="2130492"/>
            <a:chOff x="0" y="0"/>
            <a:chExt cx="1734049" cy="56111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734049" cy="561117"/>
            </a:xfrm>
            <a:custGeom>
              <a:avLst/>
              <a:gdLst/>
              <a:ahLst/>
              <a:cxnLst/>
              <a:rect l="l" t="t" r="r" b="b"/>
              <a:pathLst>
                <a:path w="1734049" h="561117">
                  <a:moveTo>
                    <a:pt x="1530849" y="0"/>
                  </a:moveTo>
                  <a:cubicBezTo>
                    <a:pt x="1643073" y="0"/>
                    <a:pt x="1734049" y="125610"/>
                    <a:pt x="1734049" y="280559"/>
                  </a:cubicBezTo>
                  <a:cubicBezTo>
                    <a:pt x="1734049" y="435507"/>
                    <a:pt x="1643073" y="561117"/>
                    <a:pt x="1530849" y="561117"/>
                  </a:cubicBezTo>
                  <a:lnTo>
                    <a:pt x="203200" y="561117"/>
                  </a:lnTo>
                  <a:cubicBezTo>
                    <a:pt x="90976" y="561117"/>
                    <a:pt x="0" y="435507"/>
                    <a:pt x="0" y="280559"/>
                  </a:cubicBezTo>
                  <a:cubicBezTo>
                    <a:pt x="0" y="12561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1734049" cy="608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9" lvl="1" indent="-269875" algn="just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Emergency plans</a:t>
              </a:r>
            </a:p>
            <a:p>
              <a:pPr marL="539749" lvl="1" indent="-269875" algn="just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Personnel training</a:t>
              </a:r>
            </a:p>
            <a:p>
              <a:pPr marL="539749" lvl="1" indent="-269875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Logistics support team</a:t>
              </a:r>
            </a:p>
            <a:p>
              <a:pPr marL="539749" lvl="1" indent="-269875" algn="just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Infrastructure strengthening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1198750" y="7181719"/>
            <a:ext cx="6583968" cy="2675572"/>
            <a:chOff x="0" y="0"/>
            <a:chExt cx="1734049" cy="70467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734049" cy="704678"/>
            </a:xfrm>
            <a:custGeom>
              <a:avLst/>
              <a:gdLst/>
              <a:ahLst/>
              <a:cxnLst/>
              <a:rect l="l" t="t" r="r" b="b"/>
              <a:pathLst>
                <a:path w="1734049" h="704678">
                  <a:moveTo>
                    <a:pt x="1530849" y="0"/>
                  </a:moveTo>
                  <a:cubicBezTo>
                    <a:pt x="1643073" y="0"/>
                    <a:pt x="1734049" y="157747"/>
                    <a:pt x="1734049" y="352339"/>
                  </a:cubicBezTo>
                  <a:cubicBezTo>
                    <a:pt x="1734049" y="546930"/>
                    <a:pt x="1643073" y="704678"/>
                    <a:pt x="1530849" y="704678"/>
                  </a:cubicBezTo>
                  <a:lnTo>
                    <a:pt x="203200" y="704678"/>
                  </a:lnTo>
                  <a:cubicBezTo>
                    <a:pt x="90976" y="704678"/>
                    <a:pt x="0" y="546930"/>
                    <a:pt x="0" y="352339"/>
                  </a:cubicBezTo>
                  <a:cubicBezTo>
                    <a:pt x="0" y="15774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1734049" cy="75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9" lvl="1" indent="-269875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Determining alternative routes (for use)</a:t>
              </a:r>
            </a:p>
            <a:p>
              <a:pPr marL="539749" lvl="1" indent="-269875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Communicating with local people</a:t>
              </a:r>
            </a:p>
            <a:p>
              <a:pPr marL="539749" lvl="1" indent="-269875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Organizing regular meetings with the public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6115" y="-242089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14481209" y="-1367698"/>
            <a:ext cx="2580937" cy="258093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722012" y="-268985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7" name="Group 7"/>
          <p:cNvGrpSpPr/>
          <p:nvPr/>
        </p:nvGrpSpPr>
        <p:grpSpPr>
          <a:xfrm>
            <a:off x="-1425062" y="-5602963"/>
            <a:ext cx="8102146" cy="810214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111793" y="2845192"/>
            <a:ext cx="1164616" cy="1910409"/>
            <a:chOff x="0" y="0"/>
            <a:chExt cx="1451520" cy="2381040"/>
          </a:xfrm>
        </p:grpSpPr>
        <p:sp>
          <p:nvSpPr>
            <p:cNvPr id="11" name="Freeform 11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989584" y="3246842"/>
            <a:ext cx="4435537" cy="1107107"/>
            <a:chOff x="0" y="0"/>
            <a:chExt cx="5528237" cy="13798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85148" cy="1426370"/>
            </a:xfrm>
            <a:custGeom>
              <a:avLst/>
              <a:gdLst/>
              <a:ahLst/>
              <a:cxnLst/>
              <a:rect l="l" t="t" r="r" b="b"/>
              <a:pathLst>
                <a:path w="5585148" h="1426370">
                  <a:moveTo>
                    <a:pt x="4846559" y="0"/>
                  </a:moveTo>
                  <a:lnTo>
                    <a:pt x="0" y="0"/>
                  </a:lnTo>
                  <a:lnTo>
                    <a:pt x="628087" y="602987"/>
                  </a:lnTo>
                  <a:cubicBezTo>
                    <a:pt x="657696" y="631422"/>
                    <a:pt x="672930" y="669092"/>
                    <a:pt x="672930" y="706670"/>
                  </a:cubicBezTo>
                  <a:cubicBezTo>
                    <a:pt x="672930" y="744248"/>
                    <a:pt x="658172" y="781552"/>
                    <a:pt x="628087" y="810353"/>
                  </a:cubicBezTo>
                  <a:lnTo>
                    <a:pt x="476" y="1426370"/>
                  </a:lnTo>
                  <a:lnTo>
                    <a:pt x="4846179" y="1426370"/>
                  </a:lnTo>
                  <a:lnTo>
                    <a:pt x="5585148" y="706670"/>
                  </a:lnTo>
                  <a:lnTo>
                    <a:pt x="4846559" y="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1970" y="2806852"/>
            <a:ext cx="2317684" cy="2063715"/>
            <a:chOff x="0" y="0"/>
            <a:chExt cx="610419" cy="5435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0419" cy="543530"/>
            </a:xfrm>
            <a:custGeom>
              <a:avLst/>
              <a:gdLst/>
              <a:ahLst/>
              <a:cxnLst/>
              <a:rect l="l" t="t" r="r" b="b"/>
              <a:pathLst>
                <a:path w="610419" h="543530">
                  <a:moveTo>
                    <a:pt x="170359" y="0"/>
                  </a:moveTo>
                  <a:lnTo>
                    <a:pt x="440060" y="0"/>
                  </a:lnTo>
                  <a:cubicBezTo>
                    <a:pt x="485242" y="0"/>
                    <a:pt x="528574" y="17948"/>
                    <a:pt x="560522" y="49897"/>
                  </a:cubicBezTo>
                  <a:cubicBezTo>
                    <a:pt x="592470" y="81845"/>
                    <a:pt x="610419" y="125177"/>
                    <a:pt x="610419" y="170359"/>
                  </a:cubicBezTo>
                  <a:lnTo>
                    <a:pt x="610419" y="373171"/>
                  </a:lnTo>
                  <a:cubicBezTo>
                    <a:pt x="610419" y="418353"/>
                    <a:pt x="592470" y="461685"/>
                    <a:pt x="560522" y="493633"/>
                  </a:cubicBezTo>
                  <a:cubicBezTo>
                    <a:pt x="528574" y="525582"/>
                    <a:pt x="485242" y="543530"/>
                    <a:pt x="440060" y="543530"/>
                  </a:cubicBezTo>
                  <a:lnTo>
                    <a:pt x="170359" y="543530"/>
                  </a:lnTo>
                  <a:cubicBezTo>
                    <a:pt x="125177" y="543530"/>
                    <a:pt x="81845" y="525582"/>
                    <a:pt x="49897" y="493633"/>
                  </a:cubicBezTo>
                  <a:cubicBezTo>
                    <a:pt x="17948" y="461685"/>
                    <a:pt x="0" y="418353"/>
                    <a:pt x="0" y="373171"/>
                  </a:cubicBezTo>
                  <a:lnTo>
                    <a:pt x="0" y="170359"/>
                  </a:lnTo>
                  <a:cubicBezTo>
                    <a:pt x="0" y="125177"/>
                    <a:pt x="17948" y="81845"/>
                    <a:pt x="49897" y="49897"/>
                  </a:cubicBezTo>
                  <a:cubicBezTo>
                    <a:pt x="81845" y="17948"/>
                    <a:pt x="125177" y="0"/>
                    <a:pt x="170359" y="0"/>
                  </a:cubicBezTo>
                  <a:close/>
                </a:path>
              </a:pathLst>
            </a:custGeom>
            <a:solidFill>
              <a:srgbClr val="C42A0C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10419" cy="591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High Risk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139704" y="5153857"/>
            <a:ext cx="1164616" cy="1910409"/>
            <a:chOff x="0" y="0"/>
            <a:chExt cx="1451520" cy="2381040"/>
          </a:xfrm>
        </p:grpSpPr>
        <p:sp>
          <p:nvSpPr>
            <p:cNvPr id="18" name="Freeform 18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284509" y="5847154"/>
            <a:ext cx="314828" cy="605415"/>
            <a:chOff x="0" y="0"/>
            <a:chExt cx="392386" cy="754560"/>
          </a:xfrm>
        </p:grpSpPr>
        <p:sp>
          <p:nvSpPr>
            <p:cNvPr id="20" name="Freeform 20"/>
            <p:cNvSpPr/>
            <p:nvPr/>
          </p:nvSpPr>
          <p:spPr>
            <a:xfrm>
              <a:off x="0" y="-32385"/>
              <a:ext cx="432965" cy="842137"/>
            </a:xfrm>
            <a:custGeom>
              <a:avLst/>
              <a:gdLst/>
              <a:ahLst/>
              <a:cxnLst/>
              <a:rect l="l" t="t" r="r" b="b"/>
              <a:pathLst>
                <a:path w="432965" h="842137">
                  <a:moveTo>
                    <a:pt x="338577" y="246126"/>
                  </a:moveTo>
                  <a:lnTo>
                    <a:pt x="159778" y="60960"/>
                  </a:lnTo>
                  <a:cubicBezTo>
                    <a:pt x="10087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0874" y="842137"/>
                    <a:pt x="159778" y="781177"/>
                  </a:cubicBezTo>
                  <a:lnTo>
                    <a:pt x="338577" y="596138"/>
                  </a:lnTo>
                  <a:cubicBezTo>
                    <a:pt x="432965" y="499237"/>
                    <a:pt x="432965" y="342519"/>
                    <a:pt x="338577" y="246126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989584" y="5560305"/>
            <a:ext cx="4377329" cy="1097512"/>
            <a:chOff x="0" y="0"/>
            <a:chExt cx="5455689" cy="136788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12600" cy="1414411"/>
            </a:xfrm>
            <a:custGeom>
              <a:avLst/>
              <a:gdLst/>
              <a:ahLst/>
              <a:cxnLst/>
              <a:rect l="l" t="t" r="r" b="b"/>
              <a:pathLst>
                <a:path w="5512600" h="1414411">
                  <a:moveTo>
                    <a:pt x="4782957" y="0"/>
                  </a:moveTo>
                  <a:lnTo>
                    <a:pt x="0" y="0"/>
                  </a:lnTo>
                  <a:lnTo>
                    <a:pt x="619844" y="597761"/>
                  </a:lnTo>
                  <a:cubicBezTo>
                    <a:pt x="649065" y="625950"/>
                    <a:pt x="664099" y="663293"/>
                    <a:pt x="664099" y="700545"/>
                  </a:cubicBezTo>
                  <a:cubicBezTo>
                    <a:pt x="664099" y="737798"/>
                    <a:pt x="649535" y="774778"/>
                    <a:pt x="619844" y="803329"/>
                  </a:cubicBezTo>
                  <a:lnTo>
                    <a:pt x="470" y="1414411"/>
                  </a:lnTo>
                  <a:lnTo>
                    <a:pt x="4782582" y="1414411"/>
                  </a:lnTo>
                  <a:lnTo>
                    <a:pt x="5512600" y="700545"/>
                  </a:lnTo>
                  <a:lnTo>
                    <a:pt x="4782957" y="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139704" y="7544122"/>
            <a:ext cx="1164616" cy="1910409"/>
            <a:chOff x="0" y="0"/>
            <a:chExt cx="1451520" cy="2381040"/>
          </a:xfrm>
        </p:grpSpPr>
        <p:sp>
          <p:nvSpPr>
            <p:cNvPr id="24" name="Freeform 24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284509" y="8196619"/>
            <a:ext cx="314828" cy="605415"/>
            <a:chOff x="0" y="0"/>
            <a:chExt cx="392386" cy="754560"/>
          </a:xfrm>
        </p:grpSpPr>
        <p:sp>
          <p:nvSpPr>
            <p:cNvPr id="26" name="Freeform 26"/>
            <p:cNvSpPr/>
            <p:nvPr/>
          </p:nvSpPr>
          <p:spPr>
            <a:xfrm>
              <a:off x="0" y="-32385"/>
              <a:ext cx="432965" cy="842137"/>
            </a:xfrm>
            <a:custGeom>
              <a:avLst/>
              <a:gdLst/>
              <a:ahLst/>
              <a:cxnLst/>
              <a:rect l="l" t="t" r="r" b="b"/>
              <a:pathLst>
                <a:path w="432965" h="842137">
                  <a:moveTo>
                    <a:pt x="338577" y="246126"/>
                  </a:moveTo>
                  <a:lnTo>
                    <a:pt x="159778" y="60960"/>
                  </a:lnTo>
                  <a:cubicBezTo>
                    <a:pt x="10087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0874" y="842137"/>
                    <a:pt x="159778" y="781177"/>
                  </a:cubicBezTo>
                  <a:lnTo>
                    <a:pt x="338577" y="596138"/>
                  </a:lnTo>
                  <a:cubicBezTo>
                    <a:pt x="432965" y="499237"/>
                    <a:pt x="432965" y="342519"/>
                    <a:pt x="338577" y="246126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47792" y="7807215"/>
            <a:ext cx="4511379" cy="1245665"/>
            <a:chOff x="0" y="0"/>
            <a:chExt cx="5622763" cy="155253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679673" cy="1599062"/>
            </a:xfrm>
            <a:custGeom>
              <a:avLst/>
              <a:gdLst/>
              <a:ahLst/>
              <a:cxnLst/>
              <a:rect l="l" t="t" r="r" b="b"/>
              <a:pathLst>
                <a:path w="5679673" h="1599062">
                  <a:moveTo>
                    <a:pt x="4929429" y="0"/>
                  </a:moveTo>
                  <a:lnTo>
                    <a:pt x="0" y="0"/>
                  </a:lnTo>
                  <a:lnTo>
                    <a:pt x="638826" y="678453"/>
                  </a:lnTo>
                  <a:cubicBezTo>
                    <a:pt x="668942" y="710447"/>
                    <a:pt x="684436" y="752831"/>
                    <a:pt x="684436" y="795112"/>
                  </a:cubicBezTo>
                  <a:cubicBezTo>
                    <a:pt x="684436" y="837393"/>
                    <a:pt x="669426" y="879365"/>
                    <a:pt x="638826" y="911771"/>
                  </a:cubicBezTo>
                  <a:lnTo>
                    <a:pt x="484" y="1599062"/>
                  </a:lnTo>
                  <a:lnTo>
                    <a:pt x="4929042" y="1599062"/>
                  </a:lnTo>
                  <a:lnTo>
                    <a:pt x="5679673" y="795112"/>
                  </a:lnTo>
                  <a:lnTo>
                    <a:pt x="4929429" y="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284509" y="3453066"/>
            <a:ext cx="314828" cy="605415"/>
            <a:chOff x="0" y="0"/>
            <a:chExt cx="392386" cy="754560"/>
          </a:xfrm>
        </p:grpSpPr>
        <p:sp>
          <p:nvSpPr>
            <p:cNvPr id="30" name="Freeform 30"/>
            <p:cNvSpPr/>
            <p:nvPr/>
          </p:nvSpPr>
          <p:spPr>
            <a:xfrm>
              <a:off x="0" y="-32385"/>
              <a:ext cx="432965" cy="842137"/>
            </a:xfrm>
            <a:custGeom>
              <a:avLst/>
              <a:gdLst/>
              <a:ahLst/>
              <a:cxnLst/>
              <a:rect l="l" t="t" r="r" b="b"/>
              <a:pathLst>
                <a:path w="432965" h="842137">
                  <a:moveTo>
                    <a:pt x="338577" y="246126"/>
                  </a:moveTo>
                  <a:lnTo>
                    <a:pt x="159778" y="60960"/>
                  </a:lnTo>
                  <a:cubicBezTo>
                    <a:pt x="10087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0874" y="842137"/>
                    <a:pt x="159778" y="781177"/>
                  </a:cubicBezTo>
                  <a:lnTo>
                    <a:pt x="338577" y="596138"/>
                  </a:lnTo>
                  <a:cubicBezTo>
                    <a:pt x="432965" y="499237"/>
                    <a:pt x="432965" y="342519"/>
                    <a:pt x="338577" y="246126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789175" y="2900345"/>
            <a:ext cx="6583968" cy="1710858"/>
            <a:chOff x="0" y="0"/>
            <a:chExt cx="1734049" cy="45059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34049" cy="450596"/>
            </a:xfrm>
            <a:custGeom>
              <a:avLst/>
              <a:gdLst/>
              <a:ahLst/>
              <a:cxnLst/>
              <a:rect l="l" t="t" r="r" b="b"/>
              <a:pathLst>
                <a:path w="1734049" h="450596">
                  <a:moveTo>
                    <a:pt x="1530849" y="0"/>
                  </a:moveTo>
                  <a:cubicBezTo>
                    <a:pt x="1643073" y="0"/>
                    <a:pt x="1734049" y="100869"/>
                    <a:pt x="1734049" y="225298"/>
                  </a:cubicBezTo>
                  <a:cubicBezTo>
                    <a:pt x="1734049" y="349727"/>
                    <a:pt x="1643073" y="450596"/>
                    <a:pt x="1530849" y="450596"/>
                  </a:cubicBezTo>
                  <a:lnTo>
                    <a:pt x="203200" y="450596"/>
                  </a:lnTo>
                  <a:cubicBezTo>
                    <a:pt x="90976" y="450596"/>
                    <a:pt x="0" y="349727"/>
                    <a:pt x="0" y="225298"/>
                  </a:cubicBezTo>
                  <a:cubicBezTo>
                    <a:pt x="0" y="10086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734049" cy="498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9" lvl="1" indent="-269875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Use of high quality materials</a:t>
              </a:r>
            </a:p>
            <a:p>
              <a:pPr marL="539749" lvl="1" indent="-269875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Regular maintenance program</a:t>
              </a:r>
            </a:p>
            <a:p>
              <a:pPr marL="539749" lvl="1" indent="-269875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Rapid intervention plans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937448" y="4933773"/>
            <a:ext cx="6583968" cy="2130492"/>
            <a:chOff x="0" y="0"/>
            <a:chExt cx="1734049" cy="56111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34049" cy="561117"/>
            </a:xfrm>
            <a:custGeom>
              <a:avLst/>
              <a:gdLst/>
              <a:ahLst/>
              <a:cxnLst/>
              <a:rect l="l" t="t" r="r" b="b"/>
              <a:pathLst>
                <a:path w="1734049" h="561117">
                  <a:moveTo>
                    <a:pt x="1530849" y="0"/>
                  </a:moveTo>
                  <a:cubicBezTo>
                    <a:pt x="1643073" y="0"/>
                    <a:pt x="1734049" y="125610"/>
                    <a:pt x="1734049" y="280559"/>
                  </a:cubicBezTo>
                  <a:cubicBezTo>
                    <a:pt x="1734049" y="435507"/>
                    <a:pt x="1643073" y="561117"/>
                    <a:pt x="1530849" y="561117"/>
                  </a:cubicBezTo>
                  <a:lnTo>
                    <a:pt x="203200" y="561117"/>
                  </a:lnTo>
                  <a:cubicBezTo>
                    <a:pt x="90976" y="561117"/>
                    <a:pt x="0" y="435507"/>
                    <a:pt x="0" y="280559"/>
                  </a:cubicBezTo>
                  <a:cubicBezTo>
                    <a:pt x="0" y="12561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734049" cy="608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9" lvl="1" indent="-269875" algn="just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Extra vehicle availability</a:t>
              </a:r>
            </a:p>
            <a:p>
              <a:pPr marL="539749" lvl="1" indent="-269875" algn="just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Vehicle tracking system</a:t>
              </a:r>
            </a:p>
            <a:p>
              <a:pPr marL="539749" lvl="1" indent="-269875" algn="just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Regular maintenance</a:t>
              </a:r>
            </a:p>
            <a:p>
              <a:pPr marL="539749" lvl="1" indent="-269875" algn="just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Spare parts stock control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37792" y="5077203"/>
            <a:ext cx="2317684" cy="2063715"/>
            <a:chOff x="0" y="0"/>
            <a:chExt cx="610419" cy="54353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10419" cy="543530"/>
            </a:xfrm>
            <a:custGeom>
              <a:avLst/>
              <a:gdLst/>
              <a:ahLst/>
              <a:cxnLst/>
              <a:rect l="l" t="t" r="r" b="b"/>
              <a:pathLst>
                <a:path w="610419" h="543530">
                  <a:moveTo>
                    <a:pt x="170359" y="0"/>
                  </a:moveTo>
                  <a:lnTo>
                    <a:pt x="440060" y="0"/>
                  </a:lnTo>
                  <a:cubicBezTo>
                    <a:pt x="485242" y="0"/>
                    <a:pt x="528574" y="17948"/>
                    <a:pt x="560522" y="49897"/>
                  </a:cubicBezTo>
                  <a:cubicBezTo>
                    <a:pt x="592470" y="81845"/>
                    <a:pt x="610419" y="125177"/>
                    <a:pt x="610419" y="170359"/>
                  </a:cubicBezTo>
                  <a:lnTo>
                    <a:pt x="610419" y="373171"/>
                  </a:lnTo>
                  <a:cubicBezTo>
                    <a:pt x="610419" y="418353"/>
                    <a:pt x="592470" y="461685"/>
                    <a:pt x="560522" y="493633"/>
                  </a:cubicBezTo>
                  <a:cubicBezTo>
                    <a:pt x="528574" y="525582"/>
                    <a:pt x="485242" y="543530"/>
                    <a:pt x="440060" y="543530"/>
                  </a:cubicBezTo>
                  <a:lnTo>
                    <a:pt x="170359" y="543530"/>
                  </a:lnTo>
                  <a:cubicBezTo>
                    <a:pt x="125177" y="543530"/>
                    <a:pt x="81845" y="525582"/>
                    <a:pt x="49897" y="493633"/>
                  </a:cubicBezTo>
                  <a:cubicBezTo>
                    <a:pt x="17948" y="461685"/>
                    <a:pt x="0" y="418353"/>
                    <a:pt x="0" y="373171"/>
                  </a:cubicBezTo>
                  <a:lnTo>
                    <a:pt x="0" y="170359"/>
                  </a:lnTo>
                  <a:cubicBezTo>
                    <a:pt x="0" y="125177"/>
                    <a:pt x="17948" y="81845"/>
                    <a:pt x="49897" y="49897"/>
                  </a:cubicBezTo>
                  <a:cubicBezTo>
                    <a:pt x="81845" y="17948"/>
                    <a:pt x="125177" y="0"/>
                    <a:pt x="170359" y="0"/>
                  </a:cubicBezTo>
                  <a:close/>
                </a:path>
              </a:pathLst>
            </a:custGeom>
            <a:solidFill>
              <a:srgbClr val="C42A0C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610419" cy="591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High Risk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37792" y="7390816"/>
            <a:ext cx="2317684" cy="2063715"/>
            <a:chOff x="0" y="0"/>
            <a:chExt cx="610419" cy="54353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10419" cy="543530"/>
            </a:xfrm>
            <a:custGeom>
              <a:avLst/>
              <a:gdLst/>
              <a:ahLst/>
              <a:cxnLst/>
              <a:rect l="l" t="t" r="r" b="b"/>
              <a:pathLst>
                <a:path w="610419" h="543530">
                  <a:moveTo>
                    <a:pt x="170359" y="0"/>
                  </a:moveTo>
                  <a:lnTo>
                    <a:pt x="440060" y="0"/>
                  </a:lnTo>
                  <a:cubicBezTo>
                    <a:pt x="485242" y="0"/>
                    <a:pt x="528574" y="17948"/>
                    <a:pt x="560522" y="49897"/>
                  </a:cubicBezTo>
                  <a:cubicBezTo>
                    <a:pt x="592470" y="81845"/>
                    <a:pt x="610419" y="125177"/>
                    <a:pt x="610419" y="170359"/>
                  </a:cubicBezTo>
                  <a:lnTo>
                    <a:pt x="610419" y="373171"/>
                  </a:lnTo>
                  <a:cubicBezTo>
                    <a:pt x="610419" y="418353"/>
                    <a:pt x="592470" y="461685"/>
                    <a:pt x="560522" y="493633"/>
                  </a:cubicBezTo>
                  <a:cubicBezTo>
                    <a:pt x="528574" y="525582"/>
                    <a:pt x="485242" y="543530"/>
                    <a:pt x="440060" y="543530"/>
                  </a:cubicBezTo>
                  <a:lnTo>
                    <a:pt x="170359" y="543530"/>
                  </a:lnTo>
                  <a:cubicBezTo>
                    <a:pt x="125177" y="543530"/>
                    <a:pt x="81845" y="525582"/>
                    <a:pt x="49897" y="493633"/>
                  </a:cubicBezTo>
                  <a:cubicBezTo>
                    <a:pt x="17948" y="461685"/>
                    <a:pt x="0" y="418353"/>
                    <a:pt x="0" y="373171"/>
                  </a:cubicBezTo>
                  <a:lnTo>
                    <a:pt x="0" y="170359"/>
                  </a:lnTo>
                  <a:cubicBezTo>
                    <a:pt x="0" y="125177"/>
                    <a:pt x="17948" y="81845"/>
                    <a:pt x="49897" y="49897"/>
                  </a:cubicBezTo>
                  <a:cubicBezTo>
                    <a:pt x="81845" y="17948"/>
                    <a:pt x="125177" y="0"/>
                    <a:pt x="170359" y="0"/>
                  </a:cubicBezTo>
                  <a:close/>
                </a:path>
              </a:pathLst>
            </a:custGeom>
            <a:solidFill>
              <a:srgbClr val="C42A0C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610419" cy="591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High Risk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1019786" y="7388115"/>
            <a:ext cx="6583968" cy="2130492"/>
            <a:chOff x="0" y="0"/>
            <a:chExt cx="1734049" cy="56111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734049" cy="561117"/>
            </a:xfrm>
            <a:custGeom>
              <a:avLst/>
              <a:gdLst/>
              <a:ahLst/>
              <a:cxnLst/>
              <a:rect l="l" t="t" r="r" b="b"/>
              <a:pathLst>
                <a:path w="1734049" h="561117">
                  <a:moveTo>
                    <a:pt x="1530849" y="0"/>
                  </a:moveTo>
                  <a:cubicBezTo>
                    <a:pt x="1643073" y="0"/>
                    <a:pt x="1734049" y="125610"/>
                    <a:pt x="1734049" y="280559"/>
                  </a:cubicBezTo>
                  <a:cubicBezTo>
                    <a:pt x="1734049" y="435507"/>
                    <a:pt x="1643073" y="561117"/>
                    <a:pt x="1530849" y="561117"/>
                  </a:cubicBezTo>
                  <a:lnTo>
                    <a:pt x="203200" y="561117"/>
                  </a:lnTo>
                  <a:cubicBezTo>
                    <a:pt x="90976" y="561117"/>
                    <a:pt x="0" y="435507"/>
                    <a:pt x="0" y="280559"/>
                  </a:cubicBezTo>
                  <a:cubicBezTo>
                    <a:pt x="0" y="12561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1734049" cy="608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49" lvl="1" indent="-269875" algn="just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Advanced security systems</a:t>
              </a:r>
            </a:p>
            <a:p>
              <a:pPr marL="539749" lvl="1" indent="-269875" algn="just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Regular security training</a:t>
              </a:r>
            </a:p>
            <a:p>
              <a:pPr marL="539749" lvl="1" indent="-269875" algn="just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FFFFF"/>
                  </a:solidFill>
                  <a:latin typeface="Open Sauce"/>
                </a:rPr>
                <a:t>Communication protocols</a:t>
              </a:r>
            </a:p>
          </p:txBody>
        </p:sp>
      </p:grpSp>
      <p:sp>
        <p:nvSpPr>
          <p:cNvPr id="46" name="Freeform 46"/>
          <p:cNvSpPr/>
          <p:nvPr/>
        </p:nvSpPr>
        <p:spPr>
          <a:xfrm>
            <a:off x="8559172" y="2878430"/>
            <a:ext cx="1987643" cy="1920560"/>
          </a:xfrm>
          <a:custGeom>
            <a:avLst/>
            <a:gdLst/>
            <a:ahLst/>
            <a:cxnLst/>
            <a:rect l="l" t="t" r="r" b="b"/>
            <a:pathLst>
              <a:path w="1987643" h="1920560">
                <a:moveTo>
                  <a:pt x="0" y="0"/>
                </a:moveTo>
                <a:lnTo>
                  <a:pt x="1987642" y="0"/>
                </a:lnTo>
                <a:lnTo>
                  <a:pt x="1987642" y="1920559"/>
                </a:lnTo>
                <a:lnTo>
                  <a:pt x="0" y="1920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7" name="Freeform 47"/>
          <p:cNvSpPr/>
          <p:nvPr/>
        </p:nvSpPr>
        <p:spPr>
          <a:xfrm>
            <a:off x="8717445" y="5068957"/>
            <a:ext cx="1869472" cy="1860124"/>
          </a:xfrm>
          <a:custGeom>
            <a:avLst/>
            <a:gdLst/>
            <a:ahLst/>
            <a:cxnLst/>
            <a:rect l="l" t="t" r="r" b="b"/>
            <a:pathLst>
              <a:path w="1869472" h="1860124">
                <a:moveTo>
                  <a:pt x="0" y="0"/>
                </a:moveTo>
                <a:lnTo>
                  <a:pt x="1869471" y="0"/>
                </a:lnTo>
                <a:lnTo>
                  <a:pt x="1869471" y="1860125"/>
                </a:lnTo>
                <a:lnTo>
                  <a:pt x="0" y="18601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8" name="Freeform 48"/>
          <p:cNvSpPr/>
          <p:nvPr/>
        </p:nvSpPr>
        <p:spPr>
          <a:xfrm>
            <a:off x="8841442" y="7388115"/>
            <a:ext cx="1896074" cy="2047043"/>
          </a:xfrm>
          <a:custGeom>
            <a:avLst/>
            <a:gdLst/>
            <a:ahLst/>
            <a:cxnLst/>
            <a:rect l="l" t="t" r="r" b="b"/>
            <a:pathLst>
              <a:path w="1896074" h="2047043">
                <a:moveTo>
                  <a:pt x="0" y="0"/>
                </a:moveTo>
                <a:lnTo>
                  <a:pt x="1896074" y="0"/>
                </a:lnTo>
                <a:lnTo>
                  <a:pt x="1896074" y="2047044"/>
                </a:lnTo>
                <a:lnTo>
                  <a:pt x="0" y="20470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9" name="TextBox 49"/>
          <p:cNvSpPr txBox="1"/>
          <p:nvPr/>
        </p:nvSpPr>
        <p:spPr>
          <a:xfrm>
            <a:off x="988546" y="221767"/>
            <a:ext cx="4133860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FFFFFF"/>
                </a:solidFill>
                <a:latin typeface="Open Sauce Bold"/>
              </a:rPr>
              <a:t>RISK MITIGATIONS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648403" y="3362316"/>
            <a:ext cx="3503212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FFFFFF"/>
                </a:solidFill>
                <a:latin typeface="Open Sauce"/>
              </a:rPr>
              <a:t>Damage to Converters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648403" y="5577328"/>
            <a:ext cx="2724113" cy="1175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1"/>
              </a:lnSpc>
            </a:pPr>
            <a:r>
              <a:rPr lang="en-US" sz="2312" spc="226">
                <a:solidFill>
                  <a:srgbClr val="FFFFFF"/>
                </a:solidFill>
                <a:latin typeface="Open Sauce"/>
              </a:rPr>
              <a:t>Sudden Vehicle </a:t>
            </a:r>
          </a:p>
          <a:p>
            <a:pPr algn="just">
              <a:lnSpc>
                <a:spcPts val="3191"/>
              </a:lnSpc>
            </a:pPr>
            <a:r>
              <a:rPr lang="en-US" sz="2312" spc="226">
                <a:solidFill>
                  <a:srgbClr val="FFFFFF"/>
                </a:solidFill>
                <a:latin typeface="Open Sauce"/>
              </a:rPr>
              <a:t>Malfunctions</a:t>
            </a:r>
          </a:p>
          <a:p>
            <a:pPr marL="0" lvl="0" indent="0" algn="just">
              <a:lnSpc>
                <a:spcPts val="3191"/>
              </a:lnSpc>
              <a:spcBef>
                <a:spcPct val="0"/>
              </a:spcBef>
            </a:pPr>
            <a:endParaRPr lang="en-US" sz="2312" spc="226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4517922" y="8051652"/>
            <a:ext cx="376417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FFFFFF"/>
                </a:solidFill>
                <a:latin typeface="Open Sauce"/>
              </a:rPr>
              <a:t>Dangerous Incidents in Route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05154" y="9107700"/>
            <a:ext cx="551770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en-US" sz="3000" spc="28" dirty="0">
                <a:solidFill>
                  <a:srgbClr val="000000"/>
                </a:solidFill>
                <a:latin typeface="Open Sauce"/>
              </a:rPr>
              <a:t>Annual gross world energy consumption - 1990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66967" y="9107700"/>
            <a:ext cx="570082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en-US" sz="3000" spc="28">
                <a:solidFill>
                  <a:srgbClr val="000000"/>
                </a:solidFill>
                <a:latin typeface="Open Sauce"/>
              </a:rPr>
              <a:t>Annual gross world energy consumption - 2022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291659" y="330267"/>
            <a:ext cx="18871318" cy="3343587"/>
            <a:chOff x="0" y="0"/>
            <a:chExt cx="4970224" cy="8806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70224" cy="880616"/>
            </a:xfrm>
            <a:custGeom>
              <a:avLst/>
              <a:gdLst/>
              <a:ahLst/>
              <a:cxnLst/>
              <a:rect l="l" t="t" r="r" b="b"/>
              <a:pathLst>
                <a:path w="4970224" h="880616">
                  <a:moveTo>
                    <a:pt x="0" y="0"/>
                  </a:moveTo>
                  <a:lnTo>
                    <a:pt x="4970224" y="0"/>
                  </a:lnTo>
                  <a:lnTo>
                    <a:pt x="4970224" y="880616"/>
                  </a:lnTo>
                  <a:lnTo>
                    <a:pt x="0" y="880616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4970224" cy="8996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325922" y="395051"/>
            <a:ext cx="18871318" cy="3322990"/>
          </a:xfrm>
          <a:custGeom>
            <a:avLst/>
            <a:gdLst/>
            <a:ahLst/>
            <a:cxnLst/>
            <a:rect l="l" t="t" r="r" b="b"/>
            <a:pathLst>
              <a:path w="18871318" h="3322990">
                <a:moveTo>
                  <a:pt x="0" y="0"/>
                </a:moveTo>
                <a:lnTo>
                  <a:pt x="18871318" y="0"/>
                </a:lnTo>
                <a:lnTo>
                  <a:pt x="18871318" y="3322990"/>
                </a:lnTo>
                <a:lnTo>
                  <a:pt x="0" y="3322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t="-129872" b="-148729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1787149" y="3695700"/>
            <a:ext cx="14530011" cy="5466580"/>
          </a:xfrm>
          <a:custGeom>
            <a:avLst/>
            <a:gdLst/>
            <a:ahLst/>
            <a:cxnLst/>
            <a:rect l="l" t="t" r="r" b="b"/>
            <a:pathLst>
              <a:path w="14530011" h="5466580">
                <a:moveTo>
                  <a:pt x="0" y="0"/>
                </a:moveTo>
                <a:lnTo>
                  <a:pt x="14530011" y="0"/>
                </a:lnTo>
                <a:lnTo>
                  <a:pt x="14530011" y="5466580"/>
                </a:lnTo>
                <a:lnTo>
                  <a:pt x="0" y="5466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TextBox 9"/>
          <p:cNvSpPr txBox="1"/>
          <p:nvPr/>
        </p:nvSpPr>
        <p:spPr>
          <a:xfrm>
            <a:off x="2025016" y="737679"/>
            <a:ext cx="14169441" cy="240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59"/>
              </a:lnSpc>
              <a:spcBef>
                <a:spcPct val="0"/>
              </a:spcBef>
            </a:pPr>
            <a:r>
              <a:rPr lang="en-US" sz="6999" spc="685">
                <a:solidFill>
                  <a:srgbClr val="FFFFFF"/>
                </a:solidFill>
                <a:latin typeface="Open Sauce Bold"/>
              </a:rPr>
              <a:t>ENERGY SOURCES IN THE WORLD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-319061" y="374453"/>
            <a:ext cx="19359081" cy="2940556"/>
            <a:chOff x="0" y="0"/>
            <a:chExt cx="5098688" cy="774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98688" cy="774467"/>
            </a:xfrm>
            <a:custGeom>
              <a:avLst/>
              <a:gdLst/>
              <a:ahLst/>
              <a:cxnLst/>
              <a:rect l="l" t="t" r="r" b="b"/>
              <a:pathLst>
                <a:path w="5098688" h="774467">
                  <a:moveTo>
                    <a:pt x="0" y="0"/>
                  </a:moveTo>
                  <a:lnTo>
                    <a:pt x="5098688" y="0"/>
                  </a:lnTo>
                  <a:lnTo>
                    <a:pt x="5098688" y="774467"/>
                  </a:lnTo>
                  <a:lnTo>
                    <a:pt x="0" y="774467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98688" cy="793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395051"/>
            <a:ext cx="18288000" cy="2919959"/>
          </a:xfrm>
          <a:custGeom>
            <a:avLst/>
            <a:gdLst/>
            <a:ahLst/>
            <a:cxnLst/>
            <a:rect l="l" t="t" r="r" b="b"/>
            <a:pathLst>
              <a:path w="18288000" h="2919959">
                <a:moveTo>
                  <a:pt x="0" y="0"/>
                </a:moveTo>
                <a:lnTo>
                  <a:pt x="18288000" y="0"/>
                </a:lnTo>
                <a:lnTo>
                  <a:pt x="18288000" y="2919959"/>
                </a:lnTo>
                <a:lnTo>
                  <a:pt x="0" y="29199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t="-150591" r="-4527" b="-185853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173435" y="4149665"/>
            <a:ext cx="17941129" cy="5570431"/>
          </a:xfrm>
          <a:custGeom>
            <a:avLst/>
            <a:gdLst/>
            <a:ahLst/>
            <a:cxnLst/>
            <a:rect l="l" t="t" r="r" b="b"/>
            <a:pathLst>
              <a:path w="17941129" h="5570431">
                <a:moveTo>
                  <a:pt x="0" y="0"/>
                </a:moveTo>
                <a:lnTo>
                  <a:pt x="17941130" y="0"/>
                </a:lnTo>
                <a:lnTo>
                  <a:pt x="17941130" y="5570431"/>
                </a:lnTo>
                <a:lnTo>
                  <a:pt x="0" y="5570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TextBox 8"/>
          <p:cNvSpPr txBox="1"/>
          <p:nvPr/>
        </p:nvSpPr>
        <p:spPr>
          <a:xfrm>
            <a:off x="4095344" y="616216"/>
            <a:ext cx="9515774" cy="1567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30"/>
              </a:lnSpc>
              <a:spcBef>
                <a:spcPct val="0"/>
              </a:spcBef>
            </a:pPr>
            <a:r>
              <a:rPr lang="en-US" sz="8500" spc="833">
                <a:solidFill>
                  <a:srgbClr val="FFFFFF"/>
                </a:solidFill>
                <a:latin typeface="Codec Pro ExtraBold"/>
              </a:rPr>
              <a:t>GANTT CHART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12297" y="2107830"/>
            <a:ext cx="7281867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FFFFFF"/>
                </a:solidFill>
                <a:latin typeface="Open Sauce"/>
              </a:rPr>
              <a:t>Project Initiation Tasks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-319061" y="374453"/>
            <a:ext cx="19359081" cy="2940556"/>
            <a:chOff x="0" y="0"/>
            <a:chExt cx="5098688" cy="774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98688" cy="774467"/>
            </a:xfrm>
            <a:custGeom>
              <a:avLst/>
              <a:gdLst/>
              <a:ahLst/>
              <a:cxnLst/>
              <a:rect l="l" t="t" r="r" b="b"/>
              <a:pathLst>
                <a:path w="5098688" h="774467">
                  <a:moveTo>
                    <a:pt x="0" y="0"/>
                  </a:moveTo>
                  <a:lnTo>
                    <a:pt x="5098688" y="0"/>
                  </a:lnTo>
                  <a:lnTo>
                    <a:pt x="5098688" y="774467"/>
                  </a:lnTo>
                  <a:lnTo>
                    <a:pt x="0" y="774467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98688" cy="793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395051"/>
            <a:ext cx="18288000" cy="2919959"/>
          </a:xfrm>
          <a:custGeom>
            <a:avLst/>
            <a:gdLst/>
            <a:ahLst/>
            <a:cxnLst/>
            <a:rect l="l" t="t" r="r" b="b"/>
            <a:pathLst>
              <a:path w="18288000" h="2919959">
                <a:moveTo>
                  <a:pt x="0" y="0"/>
                </a:moveTo>
                <a:lnTo>
                  <a:pt x="18288000" y="0"/>
                </a:lnTo>
                <a:lnTo>
                  <a:pt x="18288000" y="2919959"/>
                </a:lnTo>
                <a:lnTo>
                  <a:pt x="0" y="29199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t="-150591" r="-4527" b="-185853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7" name="Group 7"/>
          <p:cNvGrpSpPr/>
          <p:nvPr/>
        </p:nvGrpSpPr>
        <p:grpSpPr>
          <a:xfrm>
            <a:off x="102781" y="3641867"/>
            <a:ext cx="18082438" cy="6319147"/>
            <a:chOff x="0" y="0"/>
            <a:chExt cx="24109917" cy="84255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109917" cy="8425529"/>
            </a:xfrm>
            <a:custGeom>
              <a:avLst/>
              <a:gdLst/>
              <a:ahLst/>
              <a:cxnLst/>
              <a:rect l="l" t="t" r="r" b="b"/>
              <a:pathLst>
                <a:path w="24109917" h="8425529">
                  <a:moveTo>
                    <a:pt x="0" y="0"/>
                  </a:moveTo>
                  <a:lnTo>
                    <a:pt x="24109917" y="0"/>
                  </a:lnTo>
                  <a:lnTo>
                    <a:pt x="24109917" y="8425529"/>
                  </a:lnTo>
                  <a:lnTo>
                    <a:pt x="0" y="842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775"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1394490"/>
              <a:ext cx="7922297" cy="7031039"/>
            </a:xfrm>
            <a:custGeom>
              <a:avLst/>
              <a:gdLst/>
              <a:ahLst/>
              <a:cxnLst/>
              <a:rect l="l" t="t" r="r" b="b"/>
              <a:pathLst>
                <a:path w="7922297" h="7031039">
                  <a:moveTo>
                    <a:pt x="0" y="0"/>
                  </a:moveTo>
                  <a:lnTo>
                    <a:pt x="7922297" y="0"/>
                  </a:lnTo>
                  <a:lnTo>
                    <a:pt x="7922297" y="7031039"/>
                  </a:lnTo>
                  <a:lnTo>
                    <a:pt x="0" y="7031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8156474" y="6475"/>
              <a:ext cx="15953443" cy="1047423"/>
            </a:xfrm>
            <a:custGeom>
              <a:avLst/>
              <a:gdLst/>
              <a:ahLst/>
              <a:cxnLst/>
              <a:rect l="l" t="t" r="r" b="b"/>
              <a:pathLst>
                <a:path w="15953443" h="1047423">
                  <a:moveTo>
                    <a:pt x="0" y="0"/>
                  </a:moveTo>
                  <a:lnTo>
                    <a:pt x="15953443" y="0"/>
                  </a:lnTo>
                  <a:lnTo>
                    <a:pt x="15953443" y="1047423"/>
                  </a:lnTo>
                  <a:lnTo>
                    <a:pt x="0" y="1047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614" b="-614"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355546"/>
              <a:ext cx="7937328" cy="711052"/>
            </a:xfrm>
            <a:custGeom>
              <a:avLst/>
              <a:gdLst/>
              <a:ahLst/>
              <a:cxnLst/>
              <a:rect l="l" t="t" r="r" b="b"/>
              <a:pathLst>
                <a:path w="7937328" h="711052">
                  <a:moveTo>
                    <a:pt x="0" y="0"/>
                  </a:moveTo>
                  <a:lnTo>
                    <a:pt x="7937328" y="0"/>
                  </a:lnTo>
                  <a:lnTo>
                    <a:pt x="7937328" y="711052"/>
                  </a:lnTo>
                  <a:lnTo>
                    <a:pt x="0" y="711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689184" y="752475"/>
            <a:ext cx="8909631" cy="1567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30"/>
              </a:lnSpc>
              <a:spcBef>
                <a:spcPct val="0"/>
              </a:spcBef>
            </a:pPr>
            <a:r>
              <a:rPr lang="en-US" sz="8500" spc="833">
                <a:solidFill>
                  <a:srgbClr val="FFFFFF"/>
                </a:solidFill>
                <a:latin typeface="Codec Pro ExtraBold"/>
              </a:rPr>
              <a:t>GANTT CHART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08235" y="2244089"/>
            <a:ext cx="7671530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FFFFFF"/>
                </a:solidFill>
                <a:latin typeface="Open Sauce"/>
              </a:rPr>
              <a:t>Planning and Design Task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-319061" y="374453"/>
            <a:ext cx="19359081" cy="2940556"/>
            <a:chOff x="0" y="0"/>
            <a:chExt cx="5098688" cy="774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98688" cy="774467"/>
            </a:xfrm>
            <a:custGeom>
              <a:avLst/>
              <a:gdLst/>
              <a:ahLst/>
              <a:cxnLst/>
              <a:rect l="l" t="t" r="r" b="b"/>
              <a:pathLst>
                <a:path w="5098688" h="774467">
                  <a:moveTo>
                    <a:pt x="0" y="0"/>
                  </a:moveTo>
                  <a:lnTo>
                    <a:pt x="5098688" y="0"/>
                  </a:lnTo>
                  <a:lnTo>
                    <a:pt x="5098688" y="774467"/>
                  </a:lnTo>
                  <a:lnTo>
                    <a:pt x="0" y="774467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98688" cy="793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395051"/>
            <a:ext cx="18288000" cy="2919959"/>
          </a:xfrm>
          <a:custGeom>
            <a:avLst/>
            <a:gdLst/>
            <a:ahLst/>
            <a:cxnLst/>
            <a:rect l="l" t="t" r="r" b="b"/>
            <a:pathLst>
              <a:path w="18288000" h="2919959">
                <a:moveTo>
                  <a:pt x="0" y="0"/>
                </a:moveTo>
                <a:lnTo>
                  <a:pt x="18288000" y="0"/>
                </a:lnTo>
                <a:lnTo>
                  <a:pt x="18288000" y="2919959"/>
                </a:lnTo>
                <a:lnTo>
                  <a:pt x="0" y="29199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t="-150591" r="-4527" b="-185853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7" name="Group 7"/>
          <p:cNvGrpSpPr/>
          <p:nvPr/>
        </p:nvGrpSpPr>
        <p:grpSpPr>
          <a:xfrm>
            <a:off x="195688" y="4752391"/>
            <a:ext cx="17896625" cy="4221583"/>
            <a:chOff x="0" y="0"/>
            <a:chExt cx="23862166" cy="56287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862166" cy="5628777"/>
            </a:xfrm>
            <a:custGeom>
              <a:avLst/>
              <a:gdLst/>
              <a:ahLst/>
              <a:cxnLst/>
              <a:rect l="l" t="t" r="r" b="b"/>
              <a:pathLst>
                <a:path w="23862166" h="5628777">
                  <a:moveTo>
                    <a:pt x="0" y="0"/>
                  </a:moveTo>
                  <a:lnTo>
                    <a:pt x="23862166" y="0"/>
                  </a:lnTo>
                  <a:lnTo>
                    <a:pt x="23862166" y="5628777"/>
                  </a:lnTo>
                  <a:lnTo>
                    <a:pt x="0" y="5628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1503712"/>
              <a:ext cx="8534618" cy="4125065"/>
            </a:xfrm>
            <a:custGeom>
              <a:avLst/>
              <a:gdLst/>
              <a:ahLst/>
              <a:cxnLst/>
              <a:rect l="l" t="t" r="r" b="b"/>
              <a:pathLst>
                <a:path w="8534618" h="4125065">
                  <a:moveTo>
                    <a:pt x="0" y="0"/>
                  </a:moveTo>
                  <a:lnTo>
                    <a:pt x="8534618" y="0"/>
                  </a:lnTo>
                  <a:lnTo>
                    <a:pt x="8534618" y="4125065"/>
                  </a:lnTo>
                  <a:lnTo>
                    <a:pt x="0" y="4125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8802019" y="0"/>
              <a:ext cx="15022047" cy="1171184"/>
            </a:xfrm>
            <a:custGeom>
              <a:avLst/>
              <a:gdLst/>
              <a:ahLst/>
              <a:cxnLst/>
              <a:rect l="l" t="t" r="r" b="b"/>
              <a:pathLst>
                <a:path w="15022047" h="1171184">
                  <a:moveTo>
                    <a:pt x="0" y="0"/>
                  </a:moveTo>
                  <a:lnTo>
                    <a:pt x="15022047" y="0"/>
                  </a:lnTo>
                  <a:lnTo>
                    <a:pt x="15022047" y="1171184"/>
                  </a:lnTo>
                  <a:lnTo>
                    <a:pt x="0" y="1171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593"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406625"/>
              <a:ext cx="8534618" cy="764560"/>
            </a:xfrm>
            <a:custGeom>
              <a:avLst/>
              <a:gdLst/>
              <a:ahLst/>
              <a:cxnLst/>
              <a:rect l="l" t="t" r="r" b="b"/>
              <a:pathLst>
                <a:path w="8534618" h="764560">
                  <a:moveTo>
                    <a:pt x="0" y="0"/>
                  </a:moveTo>
                  <a:lnTo>
                    <a:pt x="8534618" y="0"/>
                  </a:lnTo>
                  <a:lnTo>
                    <a:pt x="8534618" y="764559"/>
                  </a:lnTo>
                  <a:lnTo>
                    <a:pt x="0" y="764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689184" y="752475"/>
            <a:ext cx="8909631" cy="1567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30"/>
              </a:lnSpc>
              <a:spcBef>
                <a:spcPct val="0"/>
              </a:spcBef>
            </a:pPr>
            <a:r>
              <a:rPr lang="en-US" sz="8500" spc="833">
                <a:solidFill>
                  <a:srgbClr val="FFFFFF"/>
                </a:solidFill>
                <a:latin typeface="Codec Pro ExtraBold"/>
              </a:rPr>
              <a:t>GANTT CHART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27726" y="2244089"/>
            <a:ext cx="403254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uce"/>
              </a:rPr>
              <a:t>Execution Tasks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-319061" y="374453"/>
            <a:ext cx="19359081" cy="2940556"/>
            <a:chOff x="0" y="0"/>
            <a:chExt cx="5098688" cy="774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98688" cy="774467"/>
            </a:xfrm>
            <a:custGeom>
              <a:avLst/>
              <a:gdLst/>
              <a:ahLst/>
              <a:cxnLst/>
              <a:rect l="l" t="t" r="r" b="b"/>
              <a:pathLst>
                <a:path w="5098688" h="774467">
                  <a:moveTo>
                    <a:pt x="0" y="0"/>
                  </a:moveTo>
                  <a:lnTo>
                    <a:pt x="5098688" y="0"/>
                  </a:lnTo>
                  <a:lnTo>
                    <a:pt x="5098688" y="774467"/>
                  </a:lnTo>
                  <a:lnTo>
                    <a:pt x="0" y="774467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98688" cy="793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395051"/>
            <a:ext cx="18288000" cy="2919959"/>
          </a:xfrm>
          <a:custGeom>
            <a:avLst/>
            <a:gdLst/>
            <a:ahLst/>
            <a:cxnLst/>
            <a:rect l="l" t="t" r="r" b="b"/>
            <a:pathLst>
              <a:path w="18288000" h="2919959">
                <a:moveTo>
                  <a:pt x="0" y="0"/>
                </a:moveTo>
                <a:lnTo>
                  <a:pt x="18288000" y="0"/>
                </a:lnTo>
                <a:lnTo>
                  <a:pt x="18288000" y="2919959"/>
                </a:lnTo>
                <a:lnTo>
                  <a:pt x="0" y="29199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t="-150591" r="-4527" b="-185853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TextBox 7"/>
          <p:cNvSpPr txBox="1"/>
          <p:nvPr/>
        </p:nvSpPr>
        <p:spPr>
          <a:xfrm>
            <a:off x="4689184" y="752475"/>
            <a:ext cx="8909631" cy="1567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30"/>
              </a:lnSpc>
              <a:spcBef>
                <a:spcPct val="0"/>
              </a:spcBef>
            </a:pPr>
            <a:r>
              <a:rPr lang="en-US" sz="8500" spc="833">
                <a:solidFill>
                  <a:srgbClr val="FFFFFF"/>
                </a:solidFill>
                <a:latin typeface="Codec Pro ExtraBold"/>
              </a:rPr>
              <a:t>GANTT CHART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85310" y="2244089"/>
            <a:ext cx="411738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uce"/>
              </a:rPr>
              <a:t>Evaluation Tasks</a:t>
            </a:r>
          </a:p>
        </p:txBody>
      </p:sp>
      <p:sp>
        <p:nvSpPr>
          <p:cNvPr id="9" name="Freeform 9"/>
          <p:cNvSpPr/>
          <p:nvPr/>
        </p:nvSpPr>
        <p:spPr>
          <a:xfrm>
            <a:off x="116358" y="5034557"/>
            <a:ext cx="18055285" cy="2988086"/>
          </a:xfrm>
          <a:custGeom>
            <a:avLst/>
            <a:gdLst/>
            <a:ahLst/>
            <a:cxnLst/>
            <a:rect l="l" t="t" r="r" b="b"/>
            <a:pathLst>
              <a:path w="18055285" h="2988086">
                <a:moveTo>
                  <a:pt x="0" y="0"/>
                </a:moveTo>
                <a:lnTo>
                  <a:pt x="18055284" y="0"/>
                </a:lnTo>
                <a:lnTo>
                  <a:pt x="18055284" y="2988086"/>
                </a:lnTo>
                <a:lnTo>
                  <a:pt x="0" y="2988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-319061" y="374453"/>
            <a:ext cx="19359081" cy="2940556"/>
            <a:chOff x="0" y="0"/>
            <a:chExt cx="5098688" cy="774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98688" cy="774467"/>
            </a:xfrm>
            <a:custGeom>
              <a:avLst/>
              <a:gdLst/>
              <a:ahLst/>
              <a:cxnLst/>
              <a:rect l="l" t="t" r="r" b="b"/>
              <a:pathLst>
                <a:path w="5098688" h="774467">
                  <a:moveTo>
                    <a:pt x="0" y="0"/>
                  </a:moveTo>
                  <a:lnTo>
                    <a:pt x="5098688" y="0"/>
                  </a:lnTo>
                  <a:lnTo>
                    <a:pt x="5098688" y="774467"/>
                  </a:lnTo>
                  <a:lnTo>
                    <a:pt x="0" y="774467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98688" cy="793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395051"/>
            <a:ext cx="18288000" cy="2919959"/>
          </a:xfrm>
          <a:custGeom>
            <a:avLst/>
            <a:gdLst/>
            <a:ahLst/>
            <a:cxnLst/>
            <a:rect l="l" t="t" r="r" b="b"/>
            <a:pathLst>
              <a:path w="18288000" h="2919959">
                <a:moveTo>
                  <a:pt x="0" y="0"/>
                </a:moveTo>
                <a:lnTo>
                  <a:pt x="18288000" y="0"/>
                </a:lnTo>
                <a:lnTo>
                  <a:pt x="18288000" y="2919959"/>
                </a:lnTo>
                <a:lnTo>
                  <a:pt x="0" y="29199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t="-150591" r="-4527" b="-185853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TextBox 7"/>
          <p:cNvSpPr txBox="1"/>
          <p:nvPr/>
        </p:nvSpPr>
        <p:spPr>
          <a:xfrm>
            <a:off x="4689184" y="752475"/>
            <a:ext cx="8909631" cy="1567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30"/>
              </a:lnSpc>
              <a:spcBef>
                <a:spcPct val="0"/>
              </a:spcBef>
            </a:pPr>
            <a:r>
              <a:rPr lang="en-US" sz="8500" spc="833">
                <a:solidFill>
                  <a:srgbClr val="FFFFFF"/>
                </a:solidFill>
                <a:latin typeface="Codec Pro ExtraBold"/>
              </a:rPr>
              <a:t>GANTT CHART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004" y="2244089"/>
            <a:ext cx="495399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uce"/>
              </a:rPr>
              <a:t>Project Close Tasks</a:t>
            </a:r>
          </a:p>
        </p:txBody>
      </p:sp>
      <p:sp>
        <p:nvSpPr>
          <p:cNvPr id="9" name="Freeform 9"/>
          <p:cNvSpPr/>
          <p:nvPr/>
        </p:nvSpPr>
        <p:spPr>
          <a:xfrm>
            <a:off x="910637" y="4775260"/>
            <a:ext cx="16466726" cy="3851089"/>
          </a:xfrm>
          <a:custGeom>
            <a:avLst/>
            <a:gdLst/>
            <a:ahLst/>
            <a:cxnLst/>
            <a:rect l="l" t="t" r="r" b="b"/>
            <a:pathLst>
              <a:path w="16466726" h="3851089">
                <a:moveTo>
                  <a:pt x="0" y="0"/>
                </a:moveTo>
                <a:lnTo>
                  <a:pt x="16466726" y="0"/>
                </a:lnTo>
                <a:lnTo>
                  <a:pt x="16466726" y="3851089"/>
                </a:lnTo>
                <a:lnTo>
                  <a:pt x="0" y="385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6846" y="-207071"/>
            <a:ext cx="19169651" cy="11299900"/>
            <a:chOff x="0" y="0"/>
            <a:chExt cx="5048797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48797" cy="2976105"/>
            </a:xfrm>
            <a:custGeom>
              <a:avLst/>
              <a:gdLst/>
              <a:ahLst/>
              <a:cxnLst/>
              <a:rect l="l" t="t" r="r" b="b"/>
              <a:pathLst>
                <a:path w="5048797" h="2976105">
                  <a:moveTo>
                    <a:pt x="0" y="0"/>
                  </a:moveTo>
                  <a:lnTo>
                    <a:pt x="5048797" y="0"/>
                  </a:lnTo>
                  <a:lnTo>
                    <a:pt x="5048797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48797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5131" y="2272913"/>
            <a:ext cx="15029962" cy="7548233"/>
          </a:xfrm>
          <a:custGeom>
            <a:avLst/>
            <a:gdLst/>
            <a:ahLst/>
            <a:cxnLst/>
            <a:rect l="l" t="t" r="r" b="b"/>
            <a:pathLst>
              <a:path w="15029962" h="7548233">
                <a:moveTo>
                  <a:pt x="0" y="0"/>
                </a:moveTo>
                <a:lnTo>
                  <a:pt x="15029962" y="0"/>
                </a:lnTo>
                <a:lnTo>
                  <a:pt x="15029962" y="7548233"/>
                </a:lnTo>
                <a:lnTo>
                  <a:pt x="0" y="754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 rot="-5400000">
            <a:off x="-3896048" y="4896399"/>
            <a:ext cx="9421256" cy="428239"/>
          </a:xfrm>
          <a:custGeom>
            <a:avLst/>
            <a:gdLst/>
            <a:ahLst/>
            <a:cxnLst/>
            <a:rect l="l" t="t" r="r" b="b"/>
            <a:pathLst>
              <a:path w="9421256" h="428239">
                <a:moveTo>
                  <a:pt x="0" y="0"/>
                </a:moveTo>
                <a:lnTo>
                  <a:pt x="9421257" y="0"/>
                </a:lnTo>
                <a:lnTo>
                  <a:pt x="9421257" y="428239"/>
                </a:lnTo>
                <a:lnTo>
                  <a:pt x="0" y="4282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 rot="-5400000">
            <a:off x="12670104" y="4896399"/>
            <a:ext cx="9421256" cy="428239"/>
          </a:xfrm>
          <a:custGeom>
            <a:avLst/>
            <a:gdLst/>
            <a:ahLst/>
            <a:cxnLst/>
            <a:rect l="l" t="t" r="r" b="b"/>
            <a:pathLst>
              <a:path w="9421256" h="428239">
                <a:moveTo>
                  <a:pt x="0" y="0"/>
                </a:moveTo>
                <a:lnTo>
                  <a:pt x="9421256" y="0"/>
                </a:lnTo>
                <a:lnTo>
                  <a:pt x="9421256" y="428239"/>
                </a:lnTo>
                <a:lnTo>
                  <a:pt x="0" y="4282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8" name="Group 8"/>
          <p:cNvGrpSpPr/>
          <p:nvPr/>
        </p:nvGrpSpPr>
        <p:grpSpPr>
          <a:xfrm>
            <a:off x="1545131" y="399890"/>
            <a:ext cx="15029962" cy="1335246"/>
            <a:chOff x="0" y="0"/>
            <a:chExt cx="3958508" cy="3516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58508" cy="351670"/>
            </a:xfrm>
            <a:custGeom>
              <a:avLst/>
              <a:gdLst/>
              <a:ahLst/>
              <a:cxnLst/>
              <a:rect l="l" t="t" r="r" b="b"/>
              <a:pathLst>
                <a:path w="3958508" h="351670">
                  <a:moveTo>
                    <a:pt x="0" y="0"/>
                  </a:moveTo>
                  <a:lnTo>
                    <a:pt x="3958508" y="0"/>
                  </a:lnTo>
                  <a:lnTo>
                    <a:pt x="3958508" y="351670"/>
                  </a:lnTo>
                  <a:lnTo>
                    <a:pt x="0" y="351670"/>
                  </a:ln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958508" cy="370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759850" y="656905"/>
            <a:ext cx="10768300" cy="857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  <a:spcBef>
                <a:spcPct val="0"/>
              </a:spcBef>
            </a:pPr>
            <a:r>
              <a:rPr lang="en-US" sz="6400">
                <a:solidFill>
                  <a:srgbClr val="1C5739"/>
                </a:solidFill>
                <a:latin typeface="Open Sauce Bold"/>
              </a:rPr>
              <a:t>Gantt Chart of Our Project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02735" y="2266430"/>
            <a:ext cx="12485265" cy="7999853"/>
          </a:xfrm>
          <a:custGeom>
            <a:avLst/>
            <a:gdLst/>
            <a:ahLst/>
            <a:cxnLst/>
            <a:rect l="l" t="t" r="r" b="b"/>
            <a:pathLst>
              <a:path w="12485265" h="7999853">
                <a:moveTo>
                  <a:pt x="0" y="0"/>
                </a:moveTo>
                <a:lnTo>
                  <a:pt x="12485265" y="0"/>
                </a:lnTo>
                <a:lnTo>
                  <a:pt x="12485265" y="7999853"/>
                </a:lnTo>
                <a:lnTo>
                  <a:pt x="0" y="7999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591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4" name="Group 4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477803" y="0"/>
            <a:ext cx="12810197" cy="2266430"/>
            <a:chOff x="0" y="0"/>
            <a:chExt cx="3373879" cy="5969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73879" cy="596920"/>
            </a:xfrm>
            <a:custGeom>
              <a:avLst/>
              <a:gdLst/>
              <a:ahLst/>
              <a:cxnLst/>
              <a:rect l="l" t="t" r="r" b="b"/>
              <a:pathLst>
                <a:path w="3373879" h="596920">
                  <a:moveTo>
                    <a:pt x="0" y="0"/>
                  </a:moveTo>
                  <a:lnTo>
                    <a:pt x="3373879" y="0"/>
                  </a:lnTo>
                  <a:lnTo>
                    <a:pt x="3373879" y="596920"/>
                  </a:lnTo>
                  <a:lnTo>
                    <a:pt x="0" y="59692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373879" cy="615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0" y="414381"/>
            <a:ext cx="7315200" cy="247973"/>
          </a:xfrm>
          <a:custGeom>
            <a:avLst/>
            <a:gdLst/>
            <a:ahLst/>
            <a:cxnLst/>
            <a:rect l="l" t="t" r="r" b="b"/>
            <a:pathLst>
              <a:path w="7315200" h="247973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>
            <a:off x="7476827" y="403423"/>
            <a:ext cx="7315200" cy="247973"/>
          </a:xfrm>
          <a:custGeom>
            <a:avLst/>
            <a:gdLst/>
            <a:ahLst/>
            <a:cxnLst/>
            <a:rect l="l" t="t" r="r" b="b"/>
            <a:pathLst>
              <a:path w="7315200" h="247973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Freeform 12"/>
          <p:cNvSpPr/>
          <p:nvPr/>
        </p:nvSpPr>
        <p:spPr>
          <a:xfrm>
            <a:off x="14953952" y="414381"/>
            <a:ext cx="7315200" cy="247973"/>
          </a:xfrm>
          <a:custGeom>
            <a:avLst/>
            <a:gdLst/>
            <a:ahLst/>
            <a:cxnLst/>
            <a:rect l="l" t="t" r="r" b="b"/>
            <a:pathLst>
              <a:path w="7315200" h="247973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Freeform 13"/>
          <p:cNvSpPr/>
          <p:nvPr/>
        </p:nvSpPr>
        <p:spPr>
          <a:xfrm>
            <a:off x="2553422" y="5742978"/>
            <a:ext cx="4119412" cy="3098070"/>
          </a:xfrm>
          <a:custGeom>
            <a:avLst/>
            <a:gdLst/>
            <a:ahLst/>
            <a:cxnLst/>
            <a:rect l="l" t="t" r="r" b="b"/>
            <a:pathLst>
              <a:path w="4119412" h="3098070">
                <a:moveTo>
                  <a:pt x="0" y="0"/>
                </a:moveTo>
                <a:lnTo>
                  <a:pt x="4119411" y="0"/>
                </a:lnTo>
                <a:lnTo>
                  <a:pt x="4119411" y="3098070"/>
                </a:lnTo>
                <a:lnTo>
                  <a:pt x="0" y="30980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4" name="TextBox 14"/>
          <p:cNvSpPr txBox="1"/>
          <p:nvPr/>
        </p:nvSpPr>
        <p:spPr>
          <a:xfrm>
            <a:off x="9144000" y="1270521"/>
            <a:ext cx="6400800" cy="728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  <a:spcBef>
                <a:spcPct val="0"/>
              </a:spcBef>
            </a:pPr>
            <a:r>
              <a:rPr lang="en-US" sz="4321" dirty="0">
                <a:solidFill>
                  <a:srgbClr val="FFFFFF"/>
                </a:solidFill>
                <a:latin typeface="Open Sauce"/>
              </a:rPr>
              <a:t>First Complexity Map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9813" y="1568062"/>
            <a:ext cx="3843314" cy="204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"/>
              </a:rPr>
              <a:t>RADAR CHARTS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71440" y="1278439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-3030204" y="-3780580"/>
            <a:ext cx="8637895" cy="863789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525294" y="0"/>
            <a:ext cx="13762706" cy="2266430"/>
            <a:chOff x="0" y="0"/>
            <a:chExt cx="3624746" cy="596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24746" cy="596920"/>
            </a:xfrm>
            <a:custGeom>
              <a:avLst/>
              <a:gdLst/>
              <a:ahLst/>
              <a:cxnLst/>
              <a:rect l="l" t="t" r="r" b="b"/>
              <a:pathLst>
                <a:path w="3624746" h="596920">
                  <a:moveTo>
                    <a:pt x="0" y="0"/>
                  </a:moveTo>
                  <a:lnTo>
                    <a:pt x="3624746" y="0"/>
                  </a:lnTo>
                  <a:lnTo>
                    <a:pt x="3624746" y="596920"/>
                  </a:lnTo>
                  <a:lnTo>
                    <a:pt x="0" y="59692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624746" cy="615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414381"/>
            <a:ext cx="7315200" cy="247973"/>
          </a:xfrm>
          <a:custGeom>
            <a:avLst/>
            <a:gdLst/>
            <a:ahLst/>
            <a:cxnLst/>
            <a:rect l="l" t="t" r="r" b="b"/>
            <a:pathLst>
              <a:path w="7315200" h="247973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TextBox 10"/>
          <p:cNvSpPr txBox="1"/>
          <p:nvPr/>
        </p:nvSpPr>
        <p:spPr>
          <a:xfrm>
            <a:off x="8692852" y="1270521"/>
            <a:ext cx="6550323" cy="72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  <a:spcBef>
                <a:spcPct val="0"/>
              </a:spcBef>
            </a:pPr>
            <a:r>
              <a:rPr lang="en-US" sz="4321">
                <a:solidFill>
                  <a:srgbClr val="FFFFFF"/>
                </a:solidFill>
                <a:latin typeface="Open Sauce"/>
              </a:rPr>
              <a:t>Second Complexity Map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4813" y="1241946"/>
            <a:ext cx="3843314" cy="204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"/>
              </a:rPr>
              <a:t>RADAR CHARTS</a:t>
            </a:r>
          </a:p>
        </p:txBody>
      </p:sp>
      <p:sp>
        <p:nvSpPr>
          <p:cNvPr id="12" name="Freeform 12"/>
          <p:cNvSpPr/>
          <p:nvPr/>
        </p:nvSpPr>
        <p:spPr>
          <a:xfrm>
            <a:off x="7476827" y="403423"/>
            <a:ext cx="7315200" cy="247973"/>
          </a:xfrm>
          <a:custGeom>
            <a:avLst/>
            <a:gdLst/>
            <a:ahLst/>
            <a:cxnLst/>
            <a:rect l="l" t="t" r="r" b="b"/>
            <a:pathLst>
              <a:path w="7315200" h="247973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Freeform 13"/>
          <p:cNvSpPr/>
          <p:nvPr/>
        </p:nvSpPr>
        <p:spPr>
          <a:xfrm>
            <a:off x="14953952" y="414381"/>
            <a:ext cx="7315200" cy="247973"/>
          </a:xfrm>
          <a:custGeom>
            <a:avLst/>
            <a:gdLst/>
            <a:ahLst/>
            <a:cxnLst/>
            <a:rect l="l" t="t" r="r" b="b"/>
            <a:pathLst>
              <a:path w="7315200" h="247973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4" name="Freeform 14"/>
          <p:cNvSpPr/>
          <p:nvPr/>
        </p:nvSpPr>
        <p:spPr>
          <a:xfrm>
            <a:off x="2045406" y="5689944"/>
            <a:ext cx="4047826" cy="3044233"/>
          </a:xfrm>
          <a:custGeom>
            <a:avLst/>
            <a:gdLst/>
            <a:ahLst/>
            <a:cxnLst/>
            <a:rect l="l" t="t" r="r" b="b"/>
            <a:pathLst>
              <a:path w="4047826" h="3044233">
                <a:moveTo>
                  <a:pt x="0" y="0"/>
                </a:moveTo>
                <a:lnTo>
                  <a:pt x="4047826" y="0"/>
                </a:lnTo>
                <a:lnTo>
                  <a:pt x="4047826" y="3044233"/>
                </a:lnTo>
                <a:lnTo>
                  <a:pt x="0" y="30442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5" name="Freeform 15"/>
          <p:cNvSpPr/>
          <p:nvPr/>
        </p:nvSpPr>
        <p:spPr>
          <a:xfrm>
            <a:off x="6093232" y="2266430"/>
            <a:ext cx="12194768" cy="8126397"/>
          </a:xfrm>
          <a:custGeom>
            <a:avLst/>
            <a:gdLst/>
            <a:ahLst/>
            <a:cxnLst/>
            <a:rect l="l" t="t" r="r" b="b"/>
            <a:pathLst>
              <a:path w="12194768" h="8126397">
                <a:moveTo>
                  <a:pt x="0" y="0"/>
                </a:moveTo>
                <a:lnTo>
                  <a:pt x="12194768" y="0"/>
                </a:lnTo>
                <a:lnTo>
                  <a:pt x="12194768" y="8126397"/>
                </a:lnTo>
                <a:lnTo>
                  <a:pt x="0" y="81263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10" r="-6030"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-2868784" y="-4318947"/>
            <a:ext cx="8637895" cy="863789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66761" y="0"/>
            <a:ext cx="14021239" cy="2266430"/>
            <a:chOff x="0" y="0"/>
            <a:chExt cx="3692837" cy="596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92837" cy="596920"/>
            </a:xfrm>
            <a:custGeom>
              <a:avLst/>
              <a:gdLst/>
              <a:ahLst/>
              <a:cxnLst/>
              <a:rect l="l" t="t" r="r" b="b"/>
              <a:pathLst>
                <a:path w="3692837" h="596920">
                  <a:moveTo>
                    <a:pt x="0" y="0"/>
                  </a:moveTo>
                  <a:lnTo>
                    <a:pt x="3692837" y="0"/>
                  </a:lnTo>
                  <a:lnTo>
                    <a:pt x="3692837" y="596920"/>
                  </a:lnTo>
                  <a:lnTo>
                    <a:pt x="0" y="59692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692837" cy="615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414381"/>
            <a:ext cx="7315200" cy="247973"/>
          </a:xfrm>
          <a:custGeom>
            <a:avLst/>
            <a:gdLst/>
            <a:ahLst/>
            <a:cxnLst/>
            <a:rect l="l" t="t" r="r" b="b"/>
            <a:pathLst>
              <a:path w="7315200" h="247973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TextBox 10"/>
          <p:cNvSpPr txBox="1"/>
          <p:nvPr/>
        </p:nvSpPr>
        <p:spPr>
          <a:xfrm>
            <a:off x="9053711" y="1270521"/>
            <a:ext cx="5828606" cy="1490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4321">
                <a:solidFill>
                  <a:srgbClr val="FFFFFF"/>
                </a:solidFill>
                <a:latin typeface="Open Sauce"/>
              </a:rPr>
              <a:t>Third Complexity Map</a:t>
            </a:r>
          </a:p>
          <a:p>
            <a:pPr algn="ctr">
              <a:lnSpc>
                <a:spcPts val="6050"/>
              </a:lnSpc>
              <a:spcBef>
                <a:spcPct val="0"/>
              </a:spcBef>
            </a:pPr>
            <a:endParaRPr lang="en-US" sz="4321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3446" y="1241946"/>
            <a:ext cx="3843314" cy="204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"/>
              </a:rPr>
              <a:t>RADAR CHARTS</a:t>
            </a:r>
          </a:p>
        </p:txBody>
      </p:sp>
      <p:sp>
        <p:nvSpPr>
          <p:cNvPr id="12" name="Freeform 12"/>
          <p:cNvSpPr/>
          <p:nvPr/>
        </p:nvSpPr>
        <p:spPr>
          <a:xfrm>
            <a:off x="7476827" y="403423"/>
            <a:ext cx="7315200" cy="247973"/>
          </a:xfrm>
          <a:custGeom>
            <a:avLst/>
            <a:gdLst/>
            <a:ahLst/>
            <a:cxnLst/>
            <a:rect l="l" t="t" r="r" b="b"/>
            <a:pathLst>
              <a:path w="7315200" h="247973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Freeform 13"/>
          <p:cNvSpPr/>
          <p:nvPr/>
        </p:nvSpPr>
        <p:spPr>
          <a:xfrm>
            <a:off x="14953952" y="414381"/>
            <a:ext cx="7315200" cy="247973"/>
          </a:xfrm>
          <a:custGeom>
            <a:avLst/>
            <a:gdLst/>
            <a:ahLst/>
            <a:cxnLst/>
            <a:rect l="l" t="t" r="r" b="b"/>
            <a:pathLst>
              <a:path w="7315200" h="247973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4" name="Freeform 14"/>
          <p:cNvSpPr/>
          <p:nvPr/>
        </p:nvSpPr>
        <p:spPr>
          <a:xfrm>
            <a:off x="5148120" y="2266430"/>
            <a:ext cx="13139880" cy="8020570"/>
          </a:xfrm>
          <a:custGeom>
            <a:avLst/>
            <a:gdLst/>
            <a:ahLst/>
            <a:cxnLst/>
            <a:rect l="l" t="t" r="r" b="b"/>
            <a:pathLst>
              <a:path w="13139880" h="8020570">
                <a:moveTo>
                  <a:pt x="0" y="0"/>
                </a:moveTo>
                <a:lnTo>
                  <a:pt x="13139880" y="0"/>
                </a:lnTo>
                <a:lnTo>
                  <a:pt x="13139880" y="8020570"/>
                </a:lnTo>
                <a:lnTo>
                  <a:pt x="0" y="80205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244" b="-3601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5" name="Freeform 15"/>
          <p:cNvSpPr/>
          <p:nvPr/>
        </p:nvSpPr>
        <p:spPr>
          <a:xfrm>
            <a:off x="1932369" y="5825557"/>
            <a:ext cx="4227497" cy="3029151"/>
          </a:xfrm>
          <a:custGeom>
            <a:avLst/>
            <a:gdLst/>
            <a:ahLst/>
            <a:cxnLst/>
            <a:rect l="l" t="t" r="r" b="b"/>
            <a:pathLst>
              <a:path w="4227497" h="3029151">
                <a:moveTo>
                  <a:pt x="0" y="0"/>
                </a:moveTo>
                <a:lnTo>
                  <a:pt x="4227497" y="0"/>
                </a:lnTo>
                <a:lnTo>
                  <a:pt x="4227497" y="3029151"/>
                </a:lnTo>
                <a:lnTo>
                  <a:pt x="0" y="3029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-1862514" y="-169987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6" y="0"/>
                </a:lnTo>
                <a:lnTo>
                  <a:pt x="3256086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7" name="Group 7"/>
          <p:cNvGrpSpPr/>
          <p:nvPr/>
        </p:nvGrpSpPr>
        <p:grpSpPr>
          <a:xfrm>
            <a:off x="653708" y="2162419"/>
            <a:ext cx="9825463" cy="1302668"/>
            <a:chOff x="0" y="0"/>
            <a:chExt cx="3065301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65301" cy="406400"/>
            </a:xfrm>
            <a:custGeom>
              <a:avLst/>
              <a:gdLst/>
              <a:ahLst/>
              <a:cxnLst/>
              <a:rect l="l" t="t" r="r" b="b"/>
              <a:pathLst>
                <a:path w="3065301" h="406400">
                  <a:moveTo>
                    <a:pt x="0" y="0"/>
                  </a:moveTo>
                  <a:lnTo>
                    <a:pt x="2862101" y="0"/>
                  </a:lnTo>
                  <a:lnTo>
                    <a:pt x="3065301" y="203200"/>
                  </a:lnTo>
                  <a:lnTo>
                    <a:pt x="286210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2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7800" y="-28575"/>
              <a:ext cx="2811301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Open Sauce"/>
                </a:rPr>
                <a:t>     </a:t>
              </a:r>
              <a:r>
                <a:rPr lang="en-US" sz="2399">
                  <a:solidFill>
                    <a:srgbClr val="6A7480"/>
                  </a:solidFill>
                  <a:latin typeface="Open Sauce"/>
                </a:rPr>
                <a:t> Designed a solar-powered Metrobus in Istanbul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53708" y="8518070"/>
            <a:ext cx="9825463" cy="1302668"/>
            <a:chOff x="0" y="0"/>
            <a:chExt cx="3065301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65301" cy="406400"/>
            </a:xfrm>
            <a:custGeom>
              <a:avLst/>
              <a:gdLst/>
              <a:ahLst/>
              <a:cxnLst/>
              <a:rect l="l" t="t" r="r" b="b"/>
              <a:pathLst>
                <a:path w="3065301" h="406400">
                  <a:moveTo>
                    <a:pt x="0" y="0"/>
                  </a:moveTo>
                  <a:lnTo>
                    <a:pt x="2862101" y="0"/>
                  </a:lnTo>
                  <a:lnTo>
                    <a:pt x="3065301" y="203200"/>
                  </a:lnTo>
                  <a:lnTo>
                    <a:pt x="286210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2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77800" y="-28575"/>
              <a:ext cx="2811301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737373"/>
                  </a:solidFill>
                  <a:latin typeface="Open Sauce"/>
                </a:rPr>
                <a:t>    Aims to reduce CO2 emission and contribute to environmental, social, and economic development of Turkey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53708" y="6929653"/>
            <a:ext cx="9825463" cy="1302668"/>
            <a:chOff x="0" y="0"/>
            <a:chExt cx="3065301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65301" cy="406400"/>
            </a:xfrm>
            <a:custGeom>
              <a:avLst/>
              <a:gdLst/>
              <a:ahLst/>
              <a:cxnLst/>
              <a:rect l="l" t="t" r="r" b="b"/>
              <a:pathLst>
                <a:path w="3065301" h="406400">
                  <a:moveTo>
                    <a:pt x="0" y="0"/>
                  </a:moveTo>
                  <a:lnTo>
                    <a:pt x="2862101" y="0"/>
                  </a:lnTo>
                  <a:lnTo>
                    <a:pt x="3065301" y="203200"/>
                  </a:lnTo>
                  <a:lnTo>
                    <a:pt x="286210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2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7800" y="-28575"/>
              <a:ext cx="2811301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737373"/>
                  </a:solidFill>
                  <a:latin typeface="Open Sauce"/>
                </a:rPr>
                <a:t>    The project is planned as it could finance itself in 2-year projection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3708" y="3751827"/>
            <a:ext cx="9825463" cy="1302668"/>
            <a:chOff x="0" y="0"/>
            <a:chExt cx="3065301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65301" cy="406400"/>
            </a:xfrm>
            <a:custGeom>
              <a:avLst/>
              <a:gdLst/>
              <a:ahLst/>
              <a:cxnLst/>
              <a:rect l="l" t="t" r="r" b="b"/>
              <a:pathLst>
                <a:path w="3065301" h="406400">
                  <a:moveTo>
                    <a:pt x="0" y="0"/>
                  </a:moveTo>
                  <a:lnTo>
                    <a:pt x="2862101" y="0"/>
                  </a:lnTo>
                  <a:lnTo>
                    <a:pt x="3065301" y="203200"/>
                  </a:lnTo>
                  <a:lnTo>
                    <a:pt x="286210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2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7800" y="-28575"/>
              <a:ext cx="2811301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737373"/>
                  </a:solidFill>
                  <a:latin typeface="Open Sauce"/>
                </a:rPr>
                <a:t>     The Metrobus operates between Söğütlüçeşme and Pendik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0649516" y="0"/>
            <a:ext cx="7638484" cy="10287000"/>
          </a:xfrm>
          <a:custGeom>
            <a:avLst/>
            <a:gdLst/>
            <a:ahLst/>
            <a:cxnLst/>
            <a:rect l="l" t="t" r="r" b="b"/>
            <a:pathLst>
              <a:path w="7638484" h="10287000">
                <a:moveTo>
                  <a:pt x="0" y="0"/>
                </a:moveTo>
                <a:lnTo>
                  <a:pt x="7638484" y="0"/>
                </a:lnTo>
                <a:lnTo>
                  <a:pt x="76384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117" r="-67640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0" name="TextBox 20"/>
          <p:cNvSpPr txBox="1"/>
          <p:nvPr/>
        </p:nvSpPr>
        <p:spPr>
          <a:xfrm>
            <a:off x="-234471" y="183483"/>
            <a:ext cx="1071364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</a:rPr>
              <a:t>CONCLUSION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53708" y="5341235"/>
            <a:ext cx="9825463" cy="1302668"/>
            <a:chOff x="0" y="0"/>
            <a:chExt cx="3065301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065301" cy="406400"/>
            </a:xfrm>
            <a:custGeom>
              <a:avLst/>
              <a:gdLst/>
              <a:ahLst/>
              <a:cxnLst/>
              <a:rect l="l" t="t" r="r" b="b"/>
              <a:pathLst>
                <a:path w="3065301" h="406400">
                  <a:moveTo>
                    <a:pt x="0" y="0"/>
                  </a:moveTo>
                  <a:lnTo>
                    <a:pt x="2862101" y="0"/>
                  </a:lnTo>
                  <a:lnTo>
                    <a:pt x="3065301" y="203200"/>
                  </a:lnTo>
                  <a:lnTo>
                    <a:pt x="286210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2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77800" y="-28575"/>
              <a:ext cx="2811301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737373"/>
                  </a:solidFill>
                  <a:latin typeface="Open Sauce"/>
                </a:rPr>
                <a:t>     Power is produced in a standalone solar panel system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-3929851" y="-131496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4" name="Group 4"/>
          <p:cNvGrpSpPr/>
          <p:nvPr/>
        </p:nvGrpSpPr>
        <p:grpSpPr>
          <a:xfrm>
            <a:off x="12358659" y="-2524707"/>
            <a:ext cx="3964049" cy="396404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585119" y="-7431533"/>
            <a:ext cx="9348363" cy="9348363"/>
          </a:xfrm>
          <a:custGeom>
            <a:avLst/>
            <a:gdLst/>
            <a:ahLst/>
            <a:cxnLst/>
            <a:rect l="l" t="t" r="r" b="b"/>
            <a:pathLst>
              <a:path w="9348363" h="9348363">
                <a:moveTo>
                  <a:pt x="0" y="0"/>
                </a:moveTo>
                <a:lnTo>
                  <a:pt x="9348362" y="0"/>
                </a:lnTo>
                <a:lnTo>
                  <a:pt x="9348362" y="9348362"/>
                </a:lnTo>
                <a:lnTo>
                  <a:pt x="0" y="934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8" name="Group 8"/>
          <p:cNvGrpSpPr/>
          <p:nvPr/>
        </p:nvGrpSpPr>
        <p:grpSpPr>
          <a:xfrm>
            <a:off x="-1891794" y="971546"/>
            <a:ext cx="2649263" cy="264926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540762"/>
            <a:ext cx="18288000" cy="5746238"/>
            <a:chOff x="0" y="0"/>
            <a:chExt cx="4816593" cy="15134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1513412"/>
            </a:xfrm>
            <a:custGeom>
              <a:avLst/>
              <a:gdLst/>
              <a:ahLst/>
              <a:cxnLst/>
              <a:rect l="l" t="t" r="r" b="b"/>
              <a:pathLst>
                <a:path w="4816592" h="1513412">
                  <a:moveTo>
                    <a:pt x="0" y="0"/>
                  </a:moveTo>
                  <a:lnTo>
                    <a:pt x="4816592" y="0"/>
                  </a:lnTo>
                  <a:lnTo>
                    <a:pt x="4816592" y="1513412"/>
                  </a:lnTo>
                  <a:lnTo>
                    <a:pt x="0" y="1513412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816593" cy="1561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99396" y="176327"/>
            <a:ext cx="11259263" cy="240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59"/>
              </a:lnSpc>
              <a:spcBef>
                <a:spcPct val="0"/>
              </a:spcBef>
            </a:pPr>
            <a:r>
              <a:rPr lang="en-US" sz="6999" spc="685" dirty="0">
                <a:solidFill>
                  <a:srgbClr val="1C5739"/>
                </a:solidFill>
                <a:latin typeface="Open Sauce Bold"/>
              </a:rPr>
              <a:t>ENERGY SOURCES IN THE WORLD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7469" y="3325994"/>
            <a:ext cx="804460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544" lvl="1" indent="-271272" algn="ctr">
              <a:lnSpc>
                <a:spcPts val="3600"/>
              </a:lnSpc>
              <a:buFont typeface="Arial"/>
              <a:buChar char="•"/>
            </a:pPr>
            <a:r>
              <a:rPr lang="en-US" sz="3000" spc="28" dirty="0">
                <a:solidFill>
                  <a:srgbClr val="000000"/>
                </a:solidFill>
                <a:latin typeface="Open Sauce Bold"/>
              </a:rPr>
              <a:t>Modern renewable energy generation by source, Turkey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25928" y="3325994"/>
            <a:ext cx="7674216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544" lvl="1" indent="-271272" algn="ctr">
              <a:lnSpc>
                <a:spcPts val="3600"/>
              </a:lnSpc>
              <a:buFont typeface="Arial"/>
              <a:buChar char="•"/>
            </a:pPr>
            <a:r>
              <a:rPr lang="en-US" sz="3000" spc="28">
                <a:solidFill>
                  <a:srgbClr val="000000"/>
                </a:solidFill>
                <a:latin typeface="Open Sauce Bold"/>
              </a:rPr>
              <a:t>Fossil fuel consumption by fuel type, Turkey</a:t>
            </a:r>
          </a:p>
        </p:txBody>
      </p:sp>
      <p:sp>
        <p:nvSpPr>
          <p:cNvPr id="17" name="Freeform 17"/>
          <p:cNvSpPr/>
          <p:nvPr/>
        </p:nvSpPr>
        <p:spPr>
          <a:xfrm>
            <a:off x="757469" y="5048970"/>
            <a:ext cx="8173590" cy="4729822"/>
          </a:xfrm>
          <a:custGeom>
            <a:avLst/>
            <a:gdLst/>
            <a:ahLst/>
            <a:cxnLst/>
            <a:rect l="l" t="t" r="r" b="b"/>
            <a:pathLst>
              <a:path w="8173590" h="4729822">
                <a:moveTo>
                  <a:pt x="0" y="0"/>
                </a:moveTo>
                <a:lnTo>
                  <a:pt x="8173590" y="0"/>
                </a:lnTo>
                <a:lnTo>
                  <a:pt x="8173590" y="4729822"/>
                </a:lnTo>
                <a:lnTo>
                  <a:pt x="0" y="4729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646" b="-1739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8" name="Freeform 18"/>
          <p:cNvSpPr/>
          <p:nvPr/>
        </p:nvSpPr>
        <p:spPr>
          <a:xfrm>
            <a:off x="9716538" y="5048970"/>
            <a:ext cx="8173590" cy="4729822"/>
          </a:xfrm>
          <a:custGeom>
            <a:avLst/>
            <a:gdLst/>
            <a:ahLst/>
            <a:cxnLst/>
            <a:rect l="l" t="t" r="r" b="b"/>
            <a:pathLst>
              <a:path w="8173590" h="4729822">
                <a:moveTo>
                  <a:pt x="0" y="0"/>
                </a:moveTo>
                <a:lnTo>
                  <a:pt x="8173590" y="0"/>
                </a:lnTo>
                <a:lnTo>
                  <a:pt x="8173590" y="4729822"/>
                </a:lnTo>
                <a:lnTo>
                  <a:pt x="0" y="4729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8435419" y="3691729"/>
            <a:ext cx="9322085" cy="5982617"/>
          </a:xfrm>
          <a:custGeom>
            <a:avLst/>
            <a:gdLst/>
            <a:ahLst/>
            <a:cxnLst/>
            <a:rect l="l" t="t" r="r" b="b"/>
            <a:pathLst>
              <a:path w="9322085" h="5982617">
                <a:moveTo>
                  <a:pt x="0" y="0"/>
                </a:moveTo>
                <a:lnTo>
                  <a:pt x="9322085" y="0"/>
                </a:lnTo>
                <a:lnTo>
                  <a:pt x="9322085" y="5982618"/>
                </a:lnTo>
                <a:lnTo>
                  <a:pt x="0" y="5982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953" b="-5953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4" name="Group 4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903977" y="1691382"/>
            <a:ext cx="4290470" cy="152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62"/>
              </a:lnSpc>
            </a:pPr>
            <a:r>
              <a:rPr lang="en-US" sz="5921" spc="207">
                <a:solidFill>
                  <a:srgbClr val="040506"/>
                </a:solidFill>
                <a:latin typeface="Open Sauce"/>
              </a:rPr>
              <a:t>Future </a:t>
            </a:r>
          </a:p>
          <a:p>
            <a:pPr marL="0" lvl="0" indent="0" algn="l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Open Sauce"/>
              </a:rPr>
              <a:t>Works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03977" y="3453196"/>
            <a:ext cx="3465904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03977" y="5204101"/>
            <a:ext cx="3465904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03977" y="6625888"/>
            <a:ext cx="3465904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397D5A"/>
                </a:solidFill>
                <a:latin typeface="Open Sauce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03977" y="8043208"/>
            <a:ext cx="3465904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397D5A"/>
                </a:solidFill>
                <a:latin typeface="Open Sauce Bold"/>
              </a:rPr>
              <a:t>04</a:t>
            </a:r>
          </a:p>
        </p:txBody>
      </p:sp>
      <p:sp>
        <p:nvSpPr>
          <p:cNvPr id="25" name="Freeform 25"/>
          <p:cNvSpPr/>
          <p:nvPr/>
        </p:nvSpPr>
        <p:spPr>
          <a:xfrm rot="-10800000">
            <a:off x="-277239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6" name="Freeform 26"/>
          <p:cNvSpPr/>
          <p:nvPr/>
        </p:nvSpPr>
        <p:spPr>
          <a:xfrm>
            <a:off x="8905188" y="1698274"/>
            <a:ext cx="781029" cy="981085"/>
          </a:xfrm>
          <a:custGeom>
            <a:avLst/>
            <a:gdLst/>
            <a:ahLst/>
            <a:cxnLst/>
            <a:rect l="l" t="t" r="r" b="b"/>
            <a:pathLst>
              <a:path w="781029" h="981085">
                <a:moveTo>
                  <a:pt x="0" y="0"/>
                </a:moveTo>
                <a:lnTo>
                  <a:pt x="781030" y="0"/>
                </a:lnTo>
                <a:lnTo>
                  <a:pt x="781030" y="981085"/>
                </a:lnTo>
                <a:lnTo>
                  <a:pt x="0" y="9810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7" name="Freeform 27"/>
          <p:cNvSpPr/>
          <p:nvPr/>
        </p:nvSpPr>
        <p:spPr>
          <a:xfrm>
            <a:off x="10955025" y="1478942"/>
            <a:ext cx="1419748" cy="1419748"/>
          </a:xfrm>
          <a:custGeom>
            <a:avLst/>
            <a:gdLst/>
            <a:ahLst/>
            <a:cxnLst/>
            <a:rect l="l" t="t" r="r" b="b"/>
            <a:pathLst>
              <a:path w="1419748" h="1419748">
                <a:moveTo>
                  <a:pt x="0" y="0"/>
                </a:moveTo>
                <a:lnTo>
                  <a:pt x="1419749" y="0"/>
                </a:lnTo>
                <a:lnTo>
                  <a:pt x="1419749" y="1419749"/>
                </a:lnTo>
                <a:lnTo>
                  <a:pt x="0" y="14197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8" name="Freeform 28"/>
          <p:cNvSpPr/>
          <p:nvPr/>
        </p:nvSpPr>
        <p:spPr>
          <a:xfrm>
            <a:off x="13424920" y="1478942"/>
            <a:ext cx="1214075" cy="1200416"/>
          </a:xfrm>
          <a:custGeom>
            <a:avLst/>
            <a:gdLst/>
            <a:ahLst/>
            <a:cxnLst/>
            <a:rect l="l" t="t" r="r" b="b"/>
            <a:pathLst>
              <a:path w="1214075" h="1200416">
                <a:moveTo>
                  <a:pt x="0" y="0"/>
                </a:moveTo>
                <a:lnTo>
                  <a:pt x="1214075" y="0"/>
                </a:lnTo>
                <a:lnTo>
                  <a:pt x="1214075" y="1200417"/>
                </a:lnTo>
                <a:lnTo>
                  <a:pt x="0" y="12004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9" name="Freeform 29"/>
          <p:cNvSpPr/>
          <p:nvPr/>
        </p:nvSpPr>
        <p:spPr>
          <a:xfrm>
            <a:off x="15692108" y="1778180"/>
            <a:ext cx="1327308" cy="821272"/>
          </a:xfrm>
          <a:custGeom>
            <a:avLst/>
            <a:gdLst/>
            <a:ahLst/>
            <a:cxnLst/>
            <a:rect l="l" t="t" r="r" b="b"/>
            <a:pathLst>
              <a:path w="1327308" h="821272">
                <a:moveTo>
                  <a:pt x="0" y="0"/>
                </a:moveTo>
                <a:lnTo>
                  <a:pt x="1327309" y="0"/>
                </a:lnTo>
                <a:lnTo>
                  <a:pt x="1327309" y="821272"/>
                </a:lnTo>
                <a:lnTo>
                  <a:pt x="0" y="8212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0" name="TextBox 30"/>
          <p:cNvSpPr txBox="1"/>
          <p:nvPr/>
        </p:nvSpPr>
        <p:spPr>
          <a:xfrm>
            <a:off x="1903977" y="4165771"/>
            <a:ext cx="653144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000000"/>
                </a:solidFill>
                <a:latin typeface="Open Sauce"/>
              </a:rPr>
              <a:t>Increase in solar energy demand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03977" y="5852605"/>
            <a:ext cx="603643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000000"/>
                </a:solidFill>
                <a:latin typeface="Open Sauce"/>
              </a:rPr>
              <a:t>Changing transportation trends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03977" y="7338358"/>
            <a:ext cx="603643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000000"/>
                </a:solidFill>
                <a:latin typeface="Open Sauce"/>
              </a:rPr>
              <a:t>Traffic problems will decrease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03977" y="8812828"/>
            <a:ext cx="516574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000000"/>
                </a:solidFill>
                <a:latin typeface="Open Sauce"/>
              </a:rPr>
              <a:t>It will support development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rot="-10800000">
            <a:off x="-277239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1247188" y="1756616"/>
            <a:ext cx="15784847" cy="813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000000"/>
                </a:solidFill>
                <a:latin typeface="Open Sauce"/>
              </a:rPr>
              <a:t>Global primary energy consumption by source. (n.d.). Our World in Data. https://ourworldindata.org/grapher/global-energy-consumption-source?time=1992..latest </a:t>
            </a: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000000"/>
                </a:solidFill>
                <a:latin typeface="Open Sauce"/>
              </a:rPr>
              <a:t>Eşkin, P. Ö. (n.d.). </a:t>
            </a:r>
            <a:r>
              <a:rPr lang="en-US" sz="2499" spc="244">
                <a:solidFill>
                  <a:srgbClr val="000000"/>
                </a:solidFill>
                <a:latin typeface="Open Sauce Italics"/>
              </a:rPr>
              <a:t>Dünya’nın ı̇ lk güneş enerjisi ı̇ le çalışan treni | Ekolojist.net</a:t>
            </a:r>
            <a:r>
              <a:rPr lang="en-US" sz="2499" spc="244">
                <a:solidFill>
                  <a:srgbClr val="000000"/>
                </a:solidFill>
                <a:latin typeface="Open Sauce"/>
              </a:rPr>
              <a:t>. Ekolojist.net. https://ekolojist.net/dunyanin-ilk-gunes-enerjisi-ile-calisan-treni/# </a:t>
            </a: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000000"/>
                </a:solidFill>
                <a:latin typeface="Open Sauce"/>
              </a:rPr>
              <a:t>Nandi, T. (2017, July 14). Indian Railways launches first solar-powered diesel electrical multiple unit train. </a:t>
            </a:r>
            <a:r>
              <a:rPr lang="en-US" sz="2499" spc="244">
                <a:solidFill>
                  <a:srgbClr val="000000"/>
                </a:solidFill>
                <a:latin typeface="Open Sauce Italics"/>
              </a:rPr>
              <a:t>The Economic Times</a:t>
            </a:r>
            <a:r>
              <a:rPr lang="en-US" sz="2499" spc="244">
                <a:solidFill>
                  <a:srgbClr val="000000"/>
                </a:solidFill>
                <a:latin typeface="Open Sauce"/>
              </a:rPr>
              <a:t>. https://economictimes.indiatimes.com/industry/transportation/railways/indias-first-solar- power-train-launched/articleshow/59592199.cms </a:t>
            </a: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000000"/>
                </a:solidFill>
                <a:latin typeface="Open Sauce"/>
              </a:rPr>
              <a:t>CleanTechnica. (2016, July 21). </a:t>
            </a:r>
            <a:r>
              <a:rPr lang="en-US" sz="2499" spc="244">
                <a:solidFill>
                  <a:srgbClr val="000000"/>
                </a:solidFill>
                <a:latin typeface="Open Sauce Italics"/>
              </a:rPr>
              <a:t>Adelaide creates world’s first solar-powered public transport system</a:t>
            </a:r>
            <a:r>
              <a:rPr lang="en-US" sz="2499" spc="244">
                <a:solidFill>
                  <a:srgbClr val="000000"/>
                </a:solidFill>
                <a:latin typeface="Open Sauce"/>
              </a:rPr>
              <a:t>. RenewEconomy. https://reneweconomy.com.au/adelaide-creates-worlds- first-solar-powered-public-transport-system-32530/ </a:t>
            </a: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000000"/>
                </a:solidFill>
                <a:latin typeface="Open Sauce"/>
              </a:rPr>
              <a:t>Sono Motors. (2022, November 17). </a:t>
            </a:r>
            <a:r>
              <a:rPr lang="en-US" sz="2499" spc="244">
                <a:solidFill>
                  <a:srgbClr val="000000"/>
                </a:solidFill>
                <a:latin typeface="Open Sauce Italics"/>
              </a:rPr>
              <a:t>Sono Motors and Pepper debut electric bus with solar technology</a:t>
            </a:r>
            <a:r>
              <a:rPr lang="en-US" sz="2499" spc="244">
                <a:solidFill>
                  <a:srgbClr val="000000"/>
                </a:solidFill>
                <a:latin typeface="Open Sauce"/>
              </a:rPr>
              <a:t>. https://sonomotors.com/en/press/press-releases/sono-motors-and-pepper- debut-electric-bus-with-solar-technology/ </a:t>
            </a: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000000"/>
                </a:solidFill>
                <a:latin typeface="Open Sauce"/>
              </a:rPr>
              <a:t>William Cobb demonstrates first solar-powered car. (2010, January 27). </a:t>
            </a:r>
            <a:r>
              <a:rPr lang="en-US" sz="2499" spc="244">
                <a:solidFill>
                  <a:srgbClr val="000000"/>
                </a:solidFill>
                <a:latin typeface="Open Sauce Italics"/>
              </a:rPr>
              <a:t>HISTORY</a:t>
            </a:r>
            <a:r>
              <a:rPr lang="en-US" sz="2499" spc="244">
                <a:solidFill>
                  <a:srgbClr val="000000"/>
                </a:solidFill>
                <a:latin typeface="Open Sauce"/>
              </a:rPr>
              <a:t>. https://www.history.com/this-day-in-history/william-cobb-demonstrates-first-solar-powered- car </a:t>
            </a:r>
          </a:p>
          <a:p>
            <a:pPr algn="l">
              <a:lnSpc>
                <a:spcPts val="3449"/>
              </a:lnSpc>
            </a:pPr>
            <a:endParaRPr lang="en-US" sz="2499" spc="244">
              <a:solidFill>
                <a:srgbClr val="000000"/>
              </a:solidFill>
              <a:latin typeface="Open Sau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827667" y="-123825"/>
            <a:ext cx="6948402" cy="118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659"/>
              </a:lnSpc>
              <a:spcBef>
                <a:spcPct val="0"/>
              </a:spcBef>
            </a:pPr>
            <a:r>
              <a:rPr lang="en-US" sz="6999" spc="685">
                <a:solidFill>
                  <a:srgbClr val="1C5739"/>
                </a:solidFill>
                <a:latin typeface="Open Sauce"/>
              </a:rPr>
              <a:t>REFERENCES</a:t>
            </a:r>
          </a:p>
        </p:txBody>
      </p:sp>
      <p:sp>
        <p:nvSpPr>
          <p:cNvPr id="6" name="Freeform 6"/>
          <p:cNvSpPr/>
          <p:nvPr/>
        </p:nvSpPr>
        <p:spPr>
          <a:xfrm rot="-5400000">
            <a:off x="12660002" y="3116067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5" y="0"/>
                </a:lnTo>
                <a:lnTo>
                  <a:pt x="8744065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 rot="5400000">
            <a:off x="-3124844" y="11860131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3576455" y="3581442"/>
            <a:ext cx="6616486" cy="320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5"/>
              </a:lnSpc>
            </a:pPr>
            <a:r>
              <a:rPr lang="en-US" sz="8543" spc="922">
                <a:solidFill>
                  <a:srgbClr val="231F20"/>
                </a:solidFill>
                <a:latin typeface="Codec Pro ExtraBold"/>
              </a:rPr>
              <a:t>THANK</a:t>
            </a:r>
          </a:p>
          <a:p>
            <a:pPr algn="ctr">
              <a:lnSpc>
                <a:spcPts val="7945"/>
              </a:lnSpc>
            </a:pPr>
            <a:endParaRPr lang="en-US" sz="8543" spc="922">
              <a:solidFill>
                <a:srgbClr val="231F20"/>
              </a:solidFill>
              <a:latin typeface="Codec Pro ExtraBold"/>
            </a:endParaRPr>
          </a:p>
          <a:p>
            <a:pPr marL="0" lvl="0" indent="0" algn="ctr">
              <a:lnSpc>
                <a:spcPts val="7945"/>
              </a:lnSpc>
            </a:pPr>
            <a:r>
              <a:rPr lang="en-US" sz="8543" spc="922">
                <a:solidFill>
                  <a:srgbClr val="231F20"/>
                </a:solidFill>
                <a:latin typeface="Codec Pro ExtraBold"/>
              </a:rPr>
              <a:t>YOU!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16216" r="-62910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431423" y="6075635"/>
            <a:ext cx="3571441" cy="3571441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42345" t="-23446" r="-52419" b="-27215"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tr-TR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10428" y="4301017"/>
            <a:ext cx="5906550" cy="5225796"/>
          </a:xfrm>
          <a:custGeom>
            <a:avLst/>
            <a:gdLst/>
            <a:ahLst/>
            <a:cxnLst/>
            <a:rect l="l" t="t" r="r" b="b"/>
            <a:pathLst>
              <a:path w="5906550" h="5225796">
                <a:moveTo>
                  <a:pt x="0" y="0"/>
                </a:moveTo>
                <a:lnTo>
                  <a:pt x="5906550" y="0"/>
                </a:lnTo>
                <a:lnTo>
                  <a:pt x="5906550" y="5225796"/>
                </a:lnTo>
                <a:lnTo>
                  <a:pt x="0" y="5225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1028700" y="4076087"/>
            <a:ext cx="8057300" cy="5225796"/>
          </a:xfrm>
          <a:custGeom>
            <a:avLst/>
            <a:gdLst/>
            <a:ahLst/>
            <a:cxnLst/>
            <a:rect l="l" t="t" r="r" b="b"/>
            <a:pathLst>
              <a:path w="8057300" h="5225796">
                <a:moveTo>
                  <a:pt x="0" y="0"/>
                </a:moveTo>
                <a:lnTo>
                  <a:pt x="8057300" y="0"/>
                </a:lnTo>
                <a:lnTo>
                  <a:pt x="8057300" y="5225796"/>
                </a:lnTo>
                <a:lnTo>
                  <a:pt x="0" y="5225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4" name="Group 4"/>
          <p:cNvGrpSpPr/>
          <p:nvPr/>
        </p:nvGrpSpPr>
        <p:grpSpPr>
          <a:xfrm>
            <a:off x="1592209" y="9640572"/>
            <a:ext cx="4681911" cy="522579"/>
            <a:chOff x="0" y="0"/>
            <a:chExt cx="6242548" cy="6967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42558" cy="696722"/>
            </a:xfrm>
            <a:custGeom>
              <a:avLst/>
              <a:gdLst/>
              <a:ahLst/>
              <a:cxnLst/>
              <a:rect l="l" t="t" r="r" b="b"/>
              <a:pathLst>
                <a:path w="6242558" h="696722">
                  <a:moveTo>
                    <a:pt x="0" y="0"/>
                  </a:moveTo>
                  <a:lnTo>
                    <a:pt x="6242558" y="0"/>
                  </a:lnTo>
                  <a:lnTo>
                    <a:pt x="6242558" y="696722"/>
                  </a:lnTo>
                  <a:lnTo>
                    <a:pt x="0" y="696722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6242548" cy="71582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361950" lvl="1" indent="-180975" algn="ctr">
                <a:lnSpc>
                  <a:spcPts val="2400"/>
                </a:lnSpc>
                <a:buFont typeface="Arial"/>
                <a:buChar char="•"/>
              </a:pPr>
              <a:r>
                <a:rPr lang="en-US" sz="2000" spc="18">
                  <a:solidFill>
                    <a:srgbClr val="000000"/>
                  </a:solidFill>
                  <a:latin typeface="TT Rounds Condensed"/>
                </a:rPr>
                <a:t>CO2 Emissions by the Economic Sector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196411" y="9640572"/>
            <a:ext cx="4681911" cy="522579"/>
            <a:chOff x="0" y="0"/>
            <a:chExt cx="6242548" cy="6967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42558" cy="696722"/>
            </a:xfrm>
            <a:custGeom>
              <a:avLst/>
              <a:gdLst/>
              <a:ahLst/>
              <a:cxnLst/>
              <a:rect l="l" t="t" r="r" b="b"/>
              <a:pathLst>
                <a:path w="6242558" h="696722">
                  <a:moveTo>
                    <a:pt x="0" y="0"/>
                  </a:moveTo>
                  <a:lnTo>
                    <a:pt x="6242558" y="0"/>
                  </a:lnTo>
                  <a:lnTo>
                    <a:pt x="6242558" y="696722"/>
                  </a:lnTo>
                  <a:lnTo>
                    <a:pt x="0" y="696722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6242548" cy="706297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352901" lvl="1" indent="-176451" algn="ctr">
                <a:lnSpc>
                  <a:spcPts val="2340"/>
                </a:lnSpc>
                <a:buFont typeface="Arial"/>
                <a:buChar char="•"/>
              </a:pPr>
              <a:r>
                <a:rPr lang="en-US" sz="1950" spc="18">
                  <a:solidFill>
                    <a:srgbClr val="000000"/>
                  </a:solidFill>
                  <a:latin typeface="TT Rounds Condensed"/>
                </a:rPr>
                <a:t>CO2 Emissions by the Transport Sector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18967743" cy="3737398"/>
            <a:chOff x="0" y="0"/>
            <a:chExt cx="4995620" cy="9843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95619" cy="984335"/>
            </a:xfrm>
            <a:custGeom>
              <a:avLst/>
              <a:gdLst/>
              <a:ahLst/>
              <a:cxnLst/>
              <a:rect l="l" t="t" r="r" b="b"/>
              <a:pathLst>
                <a:path w="4995619" h="984335">
                  <a:moveTo>
                    <a:pt x="0" y="0"/>
                  </a:moveTo>
                  <a:lnTo>
                    <a:pt x="4995619" y="0"/>
                  </a:lnTo>
                  <a:lnTo>
                    <a:pt x="4995619" y="984335"/>
                  </a:lnTo>
                  <a:lnTo>
                    <a:pt x="0" y="98433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995620" cy="1003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0" y="3489425"/>
            <a:ext cx="7315200" cy="247973"/>
          </a:xfrm>
          <a:custGeom>
            <a:avLst/>
            <a:gdLst/>
            <a:ahLst/>
            <a:cxnLst/>
            <a:rect l="l" t="t" r="r" b="b"/>
            <a:pathLst>
              <a:path w="7315200" h="247973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4" name="TextBox 14"/>
          <p:cNvSpPr txBox="1"/>
          <p:nvPr/>
        </p:nvSpPr>
        <p:spPr>
          <a:xfrm>
            <a:off x="688828" y="490812"/>
            <a:ext cx="8455172" cy="240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59"/>
              </a:lnSpc>
              <a:spcBef>
                <a:spcPct val="0"/>
              </a:spcBef>
            </a:pPr>
            <a:r>
              <a:rPr lang="en-US" sz="6999" spc="685" dirty="0">
                <a:solidFill>
                  <a:srgbClr val="FFFFFF"/>
                </a:solidFill>
                <a:latin typeface="Open Sauce Bold"/>
              </a:rPr>
              <a:t>Current Global Problem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10428" y="614637"/>
            <a:ext cx="6684538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999" spc="37" dirty="0">
                <a:solidFill>
                  <a:srgbClr val="FFFFFF"/>
                </a:solidFill>
                <a:latin typeface="Open Sauce Bold"/>
              </a:rPr>
              <a:t>“Urban transportation is a major contributor to CO2 emissions ”</a:t>
            </a:r>
          </a:p>
        </p:txBody>
      </p:sp>
      <p:sp>
        <p:nvSpPr>
          <p:cNvPr id="16" name="Freeform 16"/>
          <p:cNvSpPr/>
          <p:nvPr/>
        </p:nvSpPr>
        <p:spPr>
          <a:xfrm>
            <a:off x="7538811" y="3489425"/>
            <a:ext cx="7315200" cy="247973"/>
          </a:xfrm>
          <a:custGeom>
            <a:avLst/>
            <a:gdLst/>
            <a:ahLst/>
            <a:cxnLst/>
            <a:rect l="l" t="t" r="r" b="b"/>
            <a:pathLst>
              <a:path w="7315200" h="247973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7" name="Freeform 17"/>
          <p:cNvSpPr/>
          <p:nvPr/>
        </p:nvSpPr>
        <p:spPr>
          <a:xfrm>
            <a:off x="15073086" y="3489425"/>
            <a:ext cx="7315200" cy="247973"/>
          </a:xfrm>
          <a:custGeom>
            <a:avLst/>
            <a:gdLst/>
            <a:ahLst/>
            <a:cxnLst/>
            <a:rect l="l" t="t" r="r" b="b"/>
            <a:pathLst>
              <a:path w="7315200" h="247973">
                <a:moveTo>
                  <a:pt x="0" y="0"/>
                </a:moveTo>
                <a:lnTo>
                  <a:pt x="7315200" y="0"/>
                </a:lnTo>
                <a:lnTo>
                  <a:pt x="7315200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6475" y="356475"/>
            <a:ext cx="17575050" cy="9574050"/>
            <a:chOff x="0" y="0"/>
            <a:chExt cx="4628820" cy="25215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8820" cy="2521560"/>
            </a:xfrm>
            <a:custGeom>
              <a:avLst/>
              <a:gdLst/>
              <a:ahLst/>
              <a:cxnLst/>
              <a:rect l="l" t="t" r="r" b="b"/>
              <a:pathLst>
                <a:path w="4628820" h="2521560">
                  <a:moveTo>
                    <a:pt x="7048" y="0"/>
                  </a:moveTo>
                  <a:lnTo>
                    <a:pt x="4621772" y="0"/>
                  </a:lnTo>
                  <a:cubicBezTo>
                    <a:pt x="4623641" y="0"/>
                    <a:pt x="4625434" y="743"/>
                    <a:pt x="4626756" y="2064"/>
                  </a:cubicBezTo>
                  <a:cubicBezTo>
                    <a:pt x="4628077" y="3386"/>
                    <a:pt x="4628820" y="5179"/>
                    <a:pt x="4628820" y="7048"/>
                  </a:cubicBezTo>
                  <a:lnTo>
                    <a:pt x="4628820" y="2514512"/>
                  </a:lnTo>
                  <a:cubicBezTo>
                    <a:pt x="4628820" y="2516382"/>
                    <a:pt x="4628077" y="2518174"/>
                    <a:pt x="4626756" y="2519496"/>
                  </a:cubicBezTo>
                  <a:cubicBezTo>
                    <a:pt x="4625434" y="2520818"/>
                    <a:pt x="4623641" y="2521560"/>
                    <a:pt x="4621772" y="2521560"/>
                  </a:cubicBezTo>
                  <a:lnTo>
                    <a:pt x="7048" y="2521560"/>
                  </a:lnTo>
                  <a:cubicBezTo>
                    <a:pt x="5179" y="2521560"/>
                    <a:pt x="3386" y="2520818"/>
                    <a:pt x="2064" y="2519496"/>
                  </a:cubicBezTo>
                  <a:cubicBezTo>
                    <a:pt x="743" y="2518174"/>
                    <a:pt x="0" y="2516382"/>
                    <a:pt x="0" y="2514512"/>
                  </a:cubicBezTo>
                  <a:lnTo>
                    <a:pt x="0" y="7048"/>
                  </a:lnTo>
                  <a:cubicBezTo>
                    <a:pt x="0" y="5179"/>
                    <a:pt x="743" y="3386"/>
                    <a:pt x="2064" y="2064"/>
                  </a:cubicBezTo>
                  <a:cubicBezTo>
                    <a:pt x="3386" y="743"/>
                    <a:pt x="5179" y="0"/>
                    <a:pt x="7048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4628820" cy="2435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53716" y="5677646"/>
            <a:ext cx="13780568" cy="1933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8"/>
              </a:lnSpc>
            </a:pPr>
            <a:r>
              <a:rPr lang="en-US" sz="7800" spc="-639" dirty="0">
                <a:solidFill>
                  <a:srgbClr val="FDFBFB"/>
                </a:solidFill>
                <a:latin typeface="Open Sauce"/>
              </a:rPr>
              <a:t>Global greenhouse gas emissions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3282" y="7805672"/>
            <a:ext cx="16230600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-46" dirty="0">
                <a:solidFill>
                  <a:srgbClr val="FDFBFB"/>
                </a:solidFill>
                <a:latin typeface="Open Sauce"/>
              </a:rPr>
              <a:t>Transitioning to a solar-powered, sustainable transportation system is crucial for mitigating climate change by eliminating fossil fuel emissions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02603" y="2132440"/>
            <a:ext cx="8891008" cy="335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0"/>
              </a:lnSpc>
            </a:pPr>
            <a:r>
              <a:rPr lang="en-US" sz="26000" spc="-2132">
                <a:solidFill>
                  <a:srgbClr val="FDFBFB"/>
                </a:solidFill>
                <a:latin typeface="Open Sauce"/>
              </a:rPr>
              <a:t>25%</a:t>
            </a:r>
          </a:p>
        </p:txBody>
      </p:sp>
      <p:sp>
        <p:nvSpPr>
          <p:cNvPr id="8" name="Freeform 8"/>
          <p:cNvSpPr/>
          <p:nvPr/>
        </p:nvSpPr>
        <p:spPr>
          <a:xfrm>
            <a:off x="15201122" y="-1029478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6" y="0"/>
                </a:lnTo>
                <a:lnTo>
                  <a:pt x="4116356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-1862640" y="7872347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6" y="0"/>
                </a:lnTo>
                <a:lnTo>
                  <a:pt x="4116356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33852" y="428041"/>
            <a:ext cx="12107830" cy="6357519"/>
            <a:chOff x="0" y="0"/>
            <a:chExt cx="16143773" cy="847669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521" b="521"/>
            <a:stretch>
              <a:fillRect/>
            </a:stretch>
          </p:blipFill>
          <p:spPr>
            <a:xfrm>
              <a:off x="0" y="0"/>
              <a:ext cx="16143773" cy="8476692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676400" y="7028286"/>
            <a:ext cx="6308824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6999" dirty="0">
                <a:solidFill>
                  <a:srgbClr val="1C5739"/>
                </a:solidFill>
                <a:latin typeface="Open Sauce Bold"/>
              </a:rPr>
              <a:t>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200" y="8155909"/>
            <a:ext cx="13926881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uce"/>
              </a:rPr>
              <a:t>The solar vehicle industry is on a steady rise from 2022 to 2030.</a:t>
            </a:r>
          </a:p>
        </p:txBody>
      </p:sp>
      <p:sp>
        <p:nvSpPr>
          <p:cNvPr id="6" name="Freeform 6"/>
          <p:cNvSpPr/>
          <p:nvPr/>
        </p:nvSpPr>
        <p:spPr>
          <a:xfrm flipH="1" flipV="1">
            <a:off x="-2978292" y="-141614"/>
            <a:ext cx="5956584" cy="5285114"/>
          </a:xfrm>
          <a:custGeom>
            <a:avLst/>
            <a:gdLst/>
            <a:ahLst/>
            <a:cxnLst/>
            <a:rect l="l" t="t" r="r" b="b"/>
            <a:pathLst>
              <a:path w="5956584" h="5285114">
                <a:moveTo>
                  <a:pt x="5956584" y="5285114"/>
                </a:moveTo>
                <a:lnTo>
                  <a:pt x="0" y="5285114"/>
                </a:lnTo>
                <a:lnTo>
                  <a:pt x="0" y="0"/>
                </a:lnTo>
                <a:lnTo>
                  <a:pt x="5956584" y="0"/>
                </a:lnTo>
                <a:lnTo>
                  <a:pt x="5956584" y="528511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1320</Words>
  <Application>Microsoft Office PowerPoint</Application>
  <PresentationFormat>Custom</PresentationFormat>
  <Paragraphs>354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5" baseType="lpstr">
      <vt:lpstr>Open Sauce Bold</vt:lpstr>
      <vt:lpstr>Codec Pro ExtraBold</vt:lpstr>
      <vt:lpstr>DejaVu Serif Bold</vt:lpstr>
      <vt:lpstr>Arial</vt:lpstr>
      <vt:lpstr>Open Sauce</vt:lpstr>
      <vt:lpstr>Arimo Bold</vt:lpstr>
      <vt:lpstr>DejaVu Serif</vt:lpstr>
      <vt:lpstr>Abril Fatface</vt:lpstr>
      <vt:lpstr>Open Sauce Italics</vt:lpstr>
      <vt:lpstr>Calibri</vt:lpstr>
      <vt:lpstr>TT Rounds Condensed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Business Proposal Presentation</dc:title>
  <dc:creator>Salih</dc:creator>
  <cp:lastModifiedBy>SALİH ALADDİN SARIHAN</cp:lastModifiedBy>
  <cp:revision>13</cp:revision>
  <dcterms:created xsi:type="dcterms:W3CDTF">2006-08-16T00:00:00Z</dcterms:created>
  <dcterms:modified xsi:type="dcterms:W3CDTF">2024-08-26T19:11:35Z</dcterms:modified>
  <dc:identifier>DAF2mL8G2GE</dc:identifier>
</cp:coreProperties>
</file>